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348" r:id="rId4"/>
    <p:sldId id="349" r:id="rId5"/>
    <p:sldId id="259" r:id="rId6"/>
    <p:sldId id="260" r:id="rId7"/>
    <p:sldId id="357" r:id="rId8"/>
    <p:sldId id="358" r:id="rId9"/>
    <p:sldId id="261" r:id="rId10"/>
    <p:sldId id="262" r:id="rId11"/>
    <p:sldId id="263" r:id="rId12"/>
    <p:sldId id="350" r:id="rId13"/>
    <p:sldId id="295" r:id="rId14"/>
    <p:sldId id="296" r:id="rId15"/>
    <p:sldId id="297" r:id="rId16"/>
    <p:sldId id="298" r:id="rId17"/>
    <p:sldId id="299" r:id="rId18"/>
    <p:sldId id="300" r:id="rId19"/>
    <p:sldId id="351" r:id="rId20"/>
    <p:sldId id="359" r:id="rId21"/>
    <p:sldId id="302" r:id="rId22"/>
    <p:sldId id="303" r:id="rId23"/>
    <p:sldId id="304" r:id="rId24"/>
    <p:sldId id="305" r:id="rId25"/>
    <p:sldId id="352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43" r:id="rId41"/>
    <p:sldId id="322" r:id="rId42"/>
    <p:sldId id="364" r:id="rId43"/>
    <p:sldId id="353" r:id="rId44"/>
    <p:sldId id="324" r:id="rId45"/>
    <p:sldId id="325" r:id="rId46"/>
    <p:sldId id="326" r:id="rId47"/>
    <p:sldId id="327" r:id="rId48"/>
    <p:sldId id="328" r:id="rId49"/>
    <p:sldId id="329" r:id="rId50"/>
    <p:sldId id="346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66" r:id="rId60"/>
    <p:sldId id="354" r:id="rId61"/>
    <p:sldId id="267" r:id="rId62"/>
    <p:sldId id="268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35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287" r:id="rId82"/>
    <p:sldId id="360" r:id="rId83"/>
    <p:sldId id="361" r:id="rId84"/>
    <p:sldId id="362" r:id="rId85"/>
    <p:sldId id="363" r:id="rId86"/>
    <p:sldId id="365" r:id="rId87"/>
    <p:sldId id="355" r:id="rId88"/>
    <p:sldId id="288" r:id="rId89"/>
    <p:sldId id="289" r:id="rId90"/>
    <p:sldId id="290" r:id="rId91"/>
    <p:sldId id="291" r:id="rId92"/>
    <p:sldId id="292" r:id="rId93"/>
    <p:sldId id="293" r:id="rId94"/>
    <p:sldId id="342" r:id="rId95"/>
    <p:sldId id="345" r:id="rId9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5"/>
  </p:normalViewPr>
  <p:slideViewPr>
    <p:cSldViewPr snapToGrid="0" snapToObjects="1">
      <p:cViewPr varScale="1">
        <p:scale>
          <a:sx n="75" d="100"/>
          <a:sy n="75" d="100"/>
        </p:scale>
        <p:origin x="1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9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  <p:extLst>
      <p:ext uri="{BB962C8B-B14F-4D97-AF65-F5344CB8AC3E}">
        <p14:creationId xmlns:p14="http://schemas.microsoft.com/office/powerpoint/2010/main" val="14760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anchor="t"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vlJCZ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ylin@datalab.cs.nthu.edu.tw" TargetMode="External"/><Relationship Id="rId4" Type="http://schemas.openxmlformats.org/officeDocument/2006/relationships/hyperlink" Target="mailto:rdolor@datalab.cs.nthu.edu.tw" TargetMode="External"/><Relationship Id="rId5" Type="http://schemas.openxmlformats.org/officeDocument/2006/relationships/hyperlink" Target="mailto:vrsanchez@datalab.cs.nthu.edu.tw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cwtseng@datalab.cs.nthu.edu.t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shwu10.cs.nthu.edu.tw/groups/courses-software-studio-2017-spring" TargetMode="External"/><Relationship Id="rId3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t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t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t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t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4" Type="http://schemas.openxmlformats.org/officeDocument/2006/relationships/hyperlink" Target="http://www.slideshare.net/littlebtc/git-5528339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pcottle.github.io/learnGitBranching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4">
              <a:defRPr sz="5760"/>
            </a:pPr>
            <a:r>
              <a:t>Lab 01</a:t>
            </a:r>
          </a:p>
          <a:p>
            <a:pPr defTabSz="420624">
              <a:defRPr sz="5760"/>
            </a:pPr>
            <a:r>
              <a:t>How to Survive &amp;</a:t>
            </a:r>
          </a:p>
          <a:p>
            <a:pPr defTabSz="420624">
              <a:defRPr sz="5760"/>
            </a:pPr>
            <a:r>
              <a:t>Introduction to Git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028700" y="6697134"/>
            <a:ext cx="11163300" cy="2209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dirty="0"/>
              <a:t>Software Studio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/>
              <a:t>DataLab, CS, </a:t>
            </a:r>
            <a:r>
              <a:rPr dirty="0" smtClean="0"/>
              <a:t>NTHU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2/24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317FBE"/>
                </a:solidFill>
              </a:defRPr>
            </a:pPr>
            <a:r>
              <a:rPr dirty="0">
                <a:solidFill>
                  <a:srgbClr val="262626"/>
                </a:solidFill>
              </a:rPr>
              <a:t>Register form :</a:t>
            </a:r>
            <a:r>
              <a:rPr dirty="0"/>
              <a:t> </a:t>
            </a:r>
            <a:r>
              <a:rPr u="sng" dirty="0">
                <a:hlinkClick r:id="rId2"/>
              </a:rPr>
              <a:t>https://goo.gl/vlJCZX</a:t>
            </a: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Remember the Landing Page Demo is on 3/14.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6303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en-US" dirty="0" smtClean="0"/>
              <a:t>Why use version control?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428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+mn-lt"/>
              </a:rPr>
              <a:t>We want to track what we did and when we did it.</a:t>
            </a:r>
          </a:p>
        </p:txBody>
      </p:sp>
    </p:spTree>
    <p:extLst>
      <p:ext uri="{BB962C8B-B14F-4D97-AF65-F5344CB8AC3E}">
        <p14:creationId xmlns:p14="http://schemas.microsoft.com/office/powerpoint/2010/main" val="94384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31" name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133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839804" y="5985336"/>
            <a:ext cx="2462592" cy="2024729"/>
            <a:chOff x="0" y="0"/>
            <a:chExt cx="2462590" cy="2024727"/>
          </a:xfrm>
        </p:grpSpPr>
        <p:pic>
          <p:nvPicPr>
            <p:cNvPr id="16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3" cy="2024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/>
            <p:nvPr/>
          </p:nvSpPr>
          <p:spPr>
            <a:xfrm>
              <a:off x="1817430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382181" y="6324588"/>
            <a:ext cx="3237314" cy="1685478"/>
            <a:chOff x="3382181" y="6324588"/>
            <a:chExt cx="3237314" cy="168547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181" y="6324588"/>
              <a:ext cx="2424058" cy="168547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5999132" y="6527800"/>
              <a:ext cx="620363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600" b="1" i="1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  <a:endParaRPr kumimoji="0" lang="zh-TW" altLang="en-US" sz="66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8074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2" name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6" y="2179545"/>
            <a:ext cx="10573528" cy="770740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5" name="Shape 171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Dropbox VCS in Reality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5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use VCS?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Managing your projects - tracking your files and modifications.</a:t>
            </a:r>
          </a:p>
          <a:p>
            <a:r>
              <a:rPr dirty="0"/>
              <a:t>Synchronization between modifications made by different developers.</a:t>
            </a:r>
          </a:p>
          <a:p>
            <a:r>
              <a:rPr dirty="0"/>
              <a:t>Revision history is still very helpful even if you work alone.</a:t>
            </a:r>
          </a:p>
        </p:txBody>
      </p:sp>
    </p:spTree>
    <p:extLst>
      <p:ext uri="{BB962C8B-B14F-4D97-AF65-F5344CB8AC3E}">
        <p14:creationId xmlns:p14="http://schemas.microsoft.com/office/powerpoint/2010/main" val="485595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40864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These slides will focus on how to submit you code by using </a:t>
            </a:r>
            <a:r>
              <a:rPr lang="en-US" altLang="zh-TW" dirty="0" err="1"/>
              <a:t>Git</a:t>
            </a:r>
            <a:r>
              <a:rPr lang="en-US" altLang="zh-TW" dirty="0"/>
              <a:t> command line </a:t>
            </a:r>
          </a:p>
          <a:p>
            <a:r>
              <a:rPr dirty="0" smtClean="0"/>
              <a:t>You </a:t>
            </a:r>
            <a:r>
              <a:rPr dirty="0"/>
              <a:t>can also use other Git GUI tool or built-in Git tool in other IDE/editor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4" y="3380316"/>
            <a:ext cx="4349750" cy="4349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98" y="3032125"/>
            <a:ext cx="10003401" cy="5611283"/>
          </a:xfrm>
          <a:prstGeom prst="rect">
            <a:avLst/>
          </a:prstGeom>
        </p:spPr>
      </p:pic>
      <p:sp>
        <p:nvSpPr>
          <p:cNvPr id="8" name="Shape 186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31875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rPr dirty="0"/>
              <a:t>Fast</a:t>
            </a:r>
          </a:p>
          <a:p>
            <a:pPr lvl="2">
              <a:spcBef>
                <a:spcPts val="3600"/>
              </a:spcBef>
            </a:pPr>
            <a:r>
              <a:rPr dirty="0"/>
              <a:t>Easy to use</a:t>
            </a:r>
          </a:p>
          <a:p>
            <a:pPr lvl="2">
              <a:spcBef>
                <a:spcPts val="3600"/>
              </a:spcBef>
            </a:pPr>
            <a:r>
              <a:rPr dirty="0"/>
              <a:t>Distributed</a:t>
            </a:r>
          </a:p>
          <a:p>
            <a:r>
              <a:rPr dirty="0"/>
              <a:t>A git repository is a mini database that tracks your files.</a:t>
            </a:r>
          </a:p>
        </p:txBody>
      </p:sp>
    </p:spTree>
    <p:extLst>
      <p:ext uri="{BB962C8B-B14F-4D97-AF65-F5344CB8AC3E}">
        <p14:creationId xmlns:p14="http://schemas.microsoft.com/office/powerpoint/2010/main" val="733275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Workflow (1/2)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rPr dirty="0"/>
              <a:t>With a local repository in your computer, you’ll need following operations to make git track your work: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dirty="0"/>
              <a:t>Create/modify files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dirty="0"/>
              <a:t>Let git monitor the files by </a:t>
            </a:r>
            <a:r>
              <a:rPr i="1" dirty="0">
                <a:solidFill>
                  <a:schemeClr val="accent5"/>
                </a:solidFill>
              </a:rPr>
              <a:t>adding</a:t>
            </a:r>
            <a:r>
              <a:rPr dirty="0"/>
              <a:t> them to staging files.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i="1" dirty="0">
                <a:solidFill>
                  <a:schemeClr val="accent5"/>
                </a:solidFill>
              </a:rPr>
              <a:t>Commit</a:t>
            </a:r>
            <a:r>
              <a:rPr dirty="0"/>
              <a:t> your changes to and git will create snapshots (versions) of the files for you.</a:t>
            </a:r>
          </a:p>
        </p:txBody>
      </p:sp>
    </p:spTree>
    <p:extLst>
      <p:ext uri="{BB962C8B-B14F-4D97-AF65-F5344CB8AC3E}">
        <p14:creationId xmlns:p14="http://schemas.microsoft.com/office/powerpoint/2010/main" val="1893943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4933789" y="3045672"/>
            <a:ext cx="2788246" cy="739528"/>
          </a:xfrm>
          <a:prstGeom prst="roundRect">
            <a:avLst>
              <a:gd name="adj" fmla="val 28710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Modifying Files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58622" y="6501534"/>
            <a:ext cx="3663228" cy="921262"/>
          </a:xfrm>
          <a:prstGeom prst="roundRect">
            <a:avLst>
              <a:gd name="adj" fmla="val 14247"/>
            </a:avLst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Staging </a:t>
            </a:r>
            <a:r>
              <a:rPr/>
              <a:t>Modified </a:t>
            </a:r>
            <a:r>
              <a:rPr smtClean="0"/>
              <a:t>Files</a:t>
            </a:r>
            <a:endParaRPr dirty="0"/>
          </a:p>
        </p:txBody>
      </p:sp>
      <p:sp>
        <p:nvSpPr>
          <p:cNvPr id="195" name="Shape 195"/>
          <p:cNvSpPr/>
          <p:nvPr/>
        </p:nvSpPr>
        <p:spPr>
          <a:xfrm>
            <a:off x="7722035" y="6683268"/>
            <a:ext cx="3611861" cy="739528"/>
          </a:xfrm>
          <a:prstGeom prst="roundRect">
            <a:avLst>
              <a:gd name="adj" fmla="val 28710"/>
            </a:avLst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Committing A Version</a:t>
            </a:r>
          </a:p>
        </p:txBody>
      </p:sp>
      <p:cxnSp>
        <p:nvCxnSpPr>
          <p:cNvPr id="196" name="Connector 196"/>
          <p:cNvCxnSpPr/>
          <p:nvPr/>
        </p:nvCxnSpPr>
        <p:spPr>
          <a:xfrm flipV="1">
            <a:off x="3497179" y="3993747"/>
            <a:ext cx="2316572" cy="2166421"/>
          </a:xfrm>
          <a:prstGeom prst="straightConnector1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</p:cxnSp>
      <p:cxnSp>
        <p:nvCxnSpPr>
          <p:cNvPr id="197" name="Connector 197"/>
          <p:cNvCxnSpPr/>
          <p:nvPr/>
        </p:nvCxnSpPr>
        <p:spPr>
          <a:xfrm>
            <a:off x="6801853" y="3993747"/>
            <a:ext cx="2358189" cy="2166421"/>
          </a:xfrm>
          <a:prstGeom prst="straightConnector1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</p:cxnSp>
      <p:pic>
        <p:nvPicPr>
          <p:cNvPr id="198" name="圖片 19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1" y="6876915"/>
            <a:ext cx="1505817" cy="352234"/>
          </a:xfrm>
          <a:prstGeom prst="rect">
            <a:avLst/>
          </a:prstGeom>
        </p:spPr>
      </p:pic>
      <p:sp>
        <p:nvSpPr>
          <p:cNvPr id="10" name="Shape 190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9pPr>
          </a:lstStyle>
          <a:p>
            <a:pPr hangingPunct="1"/>
            <a:r>
              <a:rPr lang="en-US" dirty="0" err="1" smtClean="0"/>
              <a:t>Git</a:t>
            </a:r>
            <a:r>
              <a:rPr lang="en-US" dirty="0" smtClean="0"/>
              <a:t> Workflow (2/2)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2110" y="4572569"/>
            <a:ext cx="9233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add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39480" y="7289306"/>
            <a:ext cx="16158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commit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46464" y="4476885"/>
            <a:ext cx="21800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accent2"/>
                </a:solidFill>
                <a:latin typeface="+mn-lt"/>
              </a:rPr>
              <a:t>m</a:t>
            </a:r>
            <a:r>
              <a:rPr kumimoji="0" lang="en-US" altLang="zh-TW" sz="360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odify file</a:t>
            </a:r>
            <a:endParaRPr kumimoji="0" lang="zh-TW" altLang="en-US" sz="360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4511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761167" y="4632502"/>
            <a:ext cx="6402550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flipV="1">
            <a:off x="10384709" y="4917047"/>
            <a:ext cx="970224" cy="133340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2" name="Shape 262"/>
          <p:cNvSpPr/>
          <p:nvPr/>
        </p:nvSpPr>
        <p:spPr>
          <a:xfrm flipV="1">
            <a:off x="5440370" y="6384759"/>
            <a:ext cx="4524070" cy="2507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1150077" y="6078067"/>
            <a:ext cx="2431952" cy="663527"/>
          </a:xfrm>
          <a:prstGeom prst="roundRect">
            <a:avLst>
              <a:gd name="adj" fmla="val 28710"/>
            </a:avLst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Develop</a:t>
            </a:r>
          </a:p>
        </p:txBody>
      </p:sp>
      <p:sp>
        <p:nvSpPr>
          <p:cNvPr id="265" name="Shape 265"/>
          <p:cNvSpPr/>
          <p:nvPr/>
        </p:nvSpPr>
        <p:spPr>
          <a:xfrm>
            <a:off x="1150077" y="4279157"/>
            <a:ext cx="2431952" cy="663526"/>
          </a:xfrm>
          <a:prstGeom prst="roundRect">
            <a:avLst>
              <a:gd name="adj" fmla="val 28710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266" name="Shape 266"/>
          <p:cNvSpPr/>
          <p:nvPr/>
        </p:nvSpPr>
        <p:spPr>
          <a:xfrm>
            <a:off x="4707689" y="4792825"/>
            <a:ext cx="468860" cy="1418978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390190" y="4364622"/>
            <a:ext cx="535499" cy="4925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936290" y="6163532"/>
            <a:ext cx="535499" cy="49259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9964440" y="6163532"/>
            <a:ext cx="535499" cy="49259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171990" y="4386204"/>
            <a:ext cx="535499" cy="49259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132000" y="5081787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Branching</a:t>
            </a:r>
          </a:p>
        </p:txBody>
      </p:sp>
      <p:sp>
        <p:nvSpPr>
          <p:cNvPr id="279" name="Shape 279"/>
          <p:cNvSpPr/>
          <p:nvPr/>
        </p:nvSpPr>
        <p:spPr>
          <a:xfrm>
            <a:off x="8927297" y="5083294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Merging</a:t>
            </a:r>
          </a:p>
        </p:txBody>
      </p:sp>
      <p:sp>
        <p:nvSpPr>
          <p:cNvPr id="29" name="Shape 277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7320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8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9pPr>
          </a:lstStyle>
          <a:p>
            <a:pPr hangingPunct="1"/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 advAuto="0"/>
      <p:bldP spid="261" grpId="0" animBg="1" advAuto="0"/>
      <p:bldP spid="262" grpId="0" animBg="1" advAuto="0"/>
      <p:bldP spid="264" grpId="0" animBg="1" advAuto="0"/>
      <p:bldP spid="266" grpId="0" animBg="1" advAuto="0"/>
      <p:bldP spid="270" grpId="0" animBg="1" advAuto="0"/>
      <p:bldP spid="276" grpId="0" animBg="1" advAuto="0"/>
      <p:bldP spid="277" grpId="0" animBg="1" advAuto="0"/>
      <p:bldP spid="278" grpId="0" animBg="1" advAuto="0"/>
      <p:bldP spid="27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5636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3"/>
            <a:ext cx="4660456" cy="46812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hape 295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Be Professional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83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Basic Git Commands</a:t>
            </a:r>
            <a:r>
              <a:rPr lang="en-US" dirty="0" smtClean="0"/>
              <a:t> (1/2)</a:t>
            </a:r>
            <a:endParaRPr dirty="0"/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init</a:t>
            </a: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Initialize a repository at current directory.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add </a:t>
            </a:r>
            <a:r>
              <a:rPr lang="en-US" b="1" dirty="0">
                <a:solidFill>
                  <a:srgbClr val="0070C0"/>
                </a:solidFill>
              </a:rPr>
              <a:t>[</a:t>
            </a:r>
            <a:r>
              <a:rPr b="1" dirty="0" smtClean="0">
                <a:solidFill>
                  <a:srgbClr val="0070C0"/>
                </a:solidFill>
              </a:rPr>
              <a:t>file_name</a:t>
            </a:r>
            <a:r>
              <a:rPr lang="en-US" b="1" dirty="0">
                <a:solidFill>
                  <a:srgbClr val="0070C0"/>
                </a:solidFill>
              </a:rPr>
              <a:t>]</a:t>
            </a:r>
            <a:endParaRPr b="1" dirty="0" smtClean="0">
              <a:solidFill>
                <a:srgbClr val="0070C0"/>
              </a:solidFill>
            </a:endParaRP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Add files to git repository and let git track them.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commit -m "commit messages"</a:t>
            </a: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Save the changes to the git repository and create snapshots of the files.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checkout </a:t>
            </a:r>
            <a:r>
              <a:rPr lang="en-US" b="1" dirty="0">
                <a:solidFill>
                  <a:srgbClr val="0070C0"/>
                </a:solidFill>
              </a:rPr>
              <a:t>[</a:t>
            </a:r>
            <a:r>
              <a:rPr b="1" dirty="0" smtClean="0">
                <a:solidFill>
                  <a:srgbClr val="0070C0"/>
                </a:solidFill>
              </a:rPr>
              <a:t>version</a:t>
            </a:r>
            <a:r>
              <a:rPr lang="en-US" b="1" dirty="0">
                <a:solidFill>
                  <a:srgbClr val="0070C0"/>
                </a:solidFill>
              </a:rPr>
              <a:t>]</a:t>
            </a:r>
            <a:endParaRPr b="1" dirty="0" smtClean="0">
              <a:solidFill>
                <a:srgbClr val="0070C0"/>
              </a:solidFill>
            </a:endParaRP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Go to a specific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70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8"/>
          <p:cNvGrpSpPr/>
          <p:nvPr/>
        </p:nvGrpSpPr>
        <p:grpSpPr>
          <a:xfrm>
            <a:off x="1143000" y="1762521"/>
            <a:ext cx="10718800" cy="6228558"/>
            <a:chOff x="0" y="0"/>
            <a:chExt cx="10718800" cy="6228556"/>
          </a:xfrm>
        </p:grpSpPr>
        <p:sp>
          <p:nvSpPr>
            <p:cNvPr id="303" name="Shape 303"/>
            <p:cNvSpPr/>
            <p:nvPr/>
          </p:nvSpPr>
          <p:spPr>
            <a:xfrm>
              <a:off x="88900" y="2113111"/>
              <a:ext cx="1663651" cy="391568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0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Shape 305"/>
            <p:cNvSpPr/>
            <p:nvPr/>
          </p:nvSpPr>
          <p:spPr>
            <a:xfrm>
              <a:off x="177775" y="1841500"/>
              <a:ext cx="4666060" cy="10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3" y="0"/>
                  </a:moveTo>
                  <a:lnTo>
                    <a:pt x="2539" y="3240"/>
                  </a:lnTo>
                  <a:lnTo>
                    <a:pt x="294" y="3240"/>
                  </a:lnTo>
                  <a:cubicBezTo>
                    <a:pt x="132" y="3240"/>
                    <a:pt x="0" y="3844"/>
                    <a:pt x="0" y="4590"/>
                  </a:cubicBezTo>
                  <a:lnTo>
                    <a:pt x="0" y="20250"/>
                  </a:lnTo>
                  <a:cubicBezTo>
                    <a:pt x="0" y="20996"/>
                    <a:pt x="132" y="21600"/>
                    <a:pt x="294" y="21600"/>
                  </a:cubicBezTo>
                  <a:lnTo>
                    <a:pt x="21306" y="21600"/>
                  </a:lnTo>
                  <a:cubicBezTo>
                    <a:pt x="21468" y="21600"/>
                    <a:pt x="21600" y="20996"/>
                    <a:pt x="21600" y="20250"/>
                  </a:cubicBezTo>
                  <a:lnTo>
                    <a:pt x="21600" y="4590"/>
                  </a:lnTo>
                  <a:cubicBezTo>
                    <a:pt x="21600" y="3844"/>
                    <a:pt x="21468" y="3240"/>
                    <a:pt x="21306" y="3240"/>
                  </a:cubicBezTo>
                  <a:lnTo>
                    <a:pt x="3268" y="32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1. Find current directory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3225775" y="0"/>
              <a:ext cx="4666060" cy="1056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" y="0"/>
                  </a:moveTo>
                  <a:cubicBezTo>
                    <a:pt x="132" y="0"/>
                    <a:pt x="0" y="581"/>
                    <a:pt x="0" y="1298"/>
                  </a:cubicBezTo>
                  <a:lnTo>
                    <a:pt x="0" y="16352"/>
                  </a:lnTo>
                  <a:cubicBezTo>
                    <a:pt x="0" y="17069"/>
                    <a:pt x="132" y="17650"/>
                    <a:pt x="294" y="17650"/>
                  </a:cubicBezTo>
                  <a:lnTo>
                    <a:pt x="7586" y="17650"/>
                  </a:lnTo>
                  <a:lnTo>
                    <a:pt x="7950" y="21600"/>
                  </a:lnTo>
                  <a:lnTo>
                    <a:pt x="8313" y="17650"/>
                  </a:lnTo>
                  <a:lnTo>
                    <a:pt x="21306" y="17650"/>
                  </a:lnTo>
                  <a:cubicBezTo>
                    <a:pt x="21468" y="17650"/>
                    <a:pt x="21600" y="17069"/>
                    <a:pt x="21600" y="16352"/>
                  </a:cubicBezTo>
                  <a:lnTo>
                    <a:pt x="21600" y="1298"/>
                  </a:lnTo>
                  <a:cubicBezTo>
                    <a:pt x="21600" y="581"/>
                    <a:pt x="21468" y="0"/>
                    <a:pt x="21306" y="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2. Go to that directory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98772" y="1498004"/>
              <a:ext cx="166930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34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-2647950" y="492125"/>
            <a:ext cx="15120938" cy="8769350"/>
            <a:chOff x="0" y="0"/>
            <a:chExt cx="15120937" cy="8769350"/>
          </a:xfrm>
        </p:grpSpPr>
        <p:grpSp>
          <p:nvGrpSpPr>
            <p:cNvPr id="313" name="Group 313"/>
            <p:cNvGrpSpPr/>
            <p:nvPr/>
          </p:nvGrpSpPr>
          <p:grpSpPr>
            <a:xfrm>
              <a:off x="0" y="1314450"/>
              <a:ext cx="9036819" cy="5613400"/>
              <a:chOff x="0" y="0"/>
              <a:chExt cx="9036818" cy="5613400"/>
            </a:xfrm>
          </p:grpSpPr>
          <p:pic>
            <p:nvPicPr>
              <p:cNvPr id="311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0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hape 312"/>
              <p:cNvSpPr/>
              <p:nvPr/>
            </p:nvSpPr>
            <p:spPr>
              <a:xfrm>
                <a:off x="4794225" y="1193800"/>
                <a:ext cx="4242594" cy="1066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3" y="0"/>
                    </a:moveTo>
                    <a:cubicBezTo>
                      <a:pt x="145" y="0"/>
                      <a:pt x="0" y="576"/>
                      <a:pt x="0" y="1286"/>
                    </a:cubicBezTo>
                    <a:lnTo>
                      <a:pt x="0" y="16206"/>
                    </a:lnTo>
                    <a:cubicBezTo>
                      <a:pt x="0" y="16916"/>
                      <a:pt x="145" y="17492"/>
                      <a:pt x="323" y="17492"/>
                    </a:cubicBezTo>
                    <a:lnTo>
                      <a:pt x="14039" y="17492"/>
                    </a:lnTo>
                    <a:lnTo>
                      <a:pt x="14437" y="21600"/>
                    </a:lnTo>
                    <a:lnTo>
                      <a:pt x="14837" y="17492"/>
                    </a:lnTo>
                    <a:lnTo>
                      <a:pt x="21277" y="17492"/>
                    </a:lnTo>
                    <a:cubicBezTo>
                      <a:pt x="21455" y="17492"/>
                      <a:pt x="21600" y="16916"/>
                      <a:pt x="21600" y="16206"/>
                    </a:cubicBezTo>
                    <a:lnTo>
                      <a:pt x="21600" y="1286"/>
                    </a:lnTo>
                    <a:cubicBezTo>
                      <a:pt x="21600" y="576"/>
                      <a:pt x="21455" y="0"/>
                      <a:pt x="21277" y="0"/>
                    </a:cubicBez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3. Add a new folder</a:t>
                </a:r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9226153" y="0"/>
              <a:ext cx="5894785" cy="8769350"/>
              <a:chOff x="0" y="0"/>
              <a:chExt cx="5894784" cy="8769350"/>
            </a:xfrm>
          </p:grpSpPr>
          <p:grpSp>
            <p:nvGrpSpPr>
              <p:cNvPr id="317" name="Group 317"/>
              <p:cNvGrpSpPr/>
              <p:nvPr/>
            </p:nvGrpSpPr>
            <p:grpSpPr>
              <a:xfrm>
                <a:off x="714337" y="0"/>
                <a:ext cx="4693420" cy="4330700"/>
                <a:chOff x="0" y="0"/>
                <a:chExt cx="4693418" cy="4330700"/>
              </a:xfrm>
            </p:grpSpPr>
            <p:pic>
              <p:nvPicPr>
                <p:cNvPr id="314" name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0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15" name="Shape 315"/>
                <p:cNvSpPr/>
                <p:nvPr/>
              </p:nvSpPr>
              <p:spPr>
                <a:xfrm>
                  <a:off x="450825" y="3273425"/>
                  <a:ext cx="4242594" cy="1019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877" y="0"/>
                      </a:moveTo>
                      <a:lnTo>
                        <a:pt x="12479" y="3297"/>
                      </a:lnTo>
                      <a:lnTo>
                        <a:pt x="323" y="3297"/>
                      </a:lnTo>
                      <a:cubicBezTo>
                        <a:pt x="145" y="3297"/>
                        <a:pt x="0" y="3900"/>
                        <a:pt x="0" y="4643"/>
                      </a:cubicBezTo>
                      <a:lnTo>
                        <a:pt x="0" y="20254"/>
                      </a:lnTo>
                      <a:cubicBezTo>
                        <a:pt x="0" y="20997"/>
                        <a:pt x="145" y="21600"/>
                        <a:pt x="323" y="21600"/>
                      </a:cubicBezTo>
                      <a:lnTo>
                        <a:pt x="21277" y="21600"/>
                      </a:lnTo>
                      <a:cubicBezTo>
                        <a:pt x="21455" y="21600"/>
                        <a:pt x="21600" y="20997"/>
                        <a:pt x="21600" y="20254"/>
                      </a:cubicBezTo>
                      <a:lnTo>
                        <a:pt x="21600" y="4643"/>
                      </a:lnTo>
                      <a:cubicBezTo>
                        <a:pt x="21600" y="3900"/>
                        <a:pt x="21455" y="3297"/>
                        <a:pt x="21277" y="3297"/>
                      </a:cubicBezTo>
                      <a:lnTo>
                        <a:pt x="13275" y="3297"/>
                      </a:lnTo>
                      <a:lnTo>
                        <a:pt x="128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5. Create a new file</a:t>
                  </a:r>
                </a:p>
              </p:txBody>
            </p:sp>
            <p:sp>
              <p:nvSpPr>
                <p:cNvPr id="316" name="Shape 316"/>
                <p:cNvSpPr/>
                <p:nvPr/>
              </p:nvSpPr>
              <p:spPr>
                <a:xfrm>
                  <a:off x="450825" y="0"/>
                  <a:ext cx="4242594" cy="1007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610"/>
                        <a:pt x="0" y="1362"/>
                      </a:cubicBezTo>
                      <a:lnTo>
                        <a:pt x="0" y="17157"/>
                      </a:lnTo>
                      <a:cubicBezTo>
                        <a:pt x="0" y="17909"/>
                        <a:pt x="145" y="18519"/>
                        <a:pt x="323" y="18519"/>
                      </a:cubicBezTo>
                      <a:lnTo>
                        <a:pt x="10602" y="18519"/>
                      </a:lnTo>
                      <a:lnTo>
                        <a:pt x="11002" y="21600"/>
                      </a:lnTo>
                      <a:lnTo>
                        <a:pt x="11402" y="18519"/>
                      </a:lnTo>
                      <a:lnTo>
                        <a:pt x="21277" y="18519"/>
                      </a:lnTo>
                      <a:cubicBezTo>
                        <a:pt x="21455" y="18519"/>
                        <a:pt x="21600" y="17909"/>
                        <a:pt x="21600" y="17157"/>
                      </a:cubicBezTo>
                      <a:lnTo>
                        <a:pt x="21600" y="1362"/>
                      </a:lnTo>
                      <a:cubicBezTo>
                        <a:pt x="21600" y="610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4. Go to that folder</a:t>
                  </a:r>
                </a:p>
              </p:txBody>
            </p:sp>
          </p:grpSp>
          <p:grpSp>
            <p:nvGrpSpPr>
              <p:cNvPr id="320" name="Group 320"/>
              <p:cNvGrpSpPr/>
              <p:nvPr/>
            </p:nvGrpSpPr>
            <p:grpSpPr>
              <a:xfrm>
                <a:off x="0" y="4984750"/>
                <a:ext cx="5894785" cy="3784600"/>
                <a:chOff x="0" y="0"/>
                <a:chExt cx="5894784" cy="3784600"/>
              </a:xfrm>
            </p:grpSpPr>
            <p:pic>
              <p:nvPicPr>
                <p:cNvPr id="318" name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1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19" name="Shape 319"/>
                <p:cNvSpPr/>
                <p:nvPr/>
              </p:nvSpPr>
              <p:spPr>
                <a:xfrm>
                  <a:off x="0" y="1024731"/>
                  <a:ext cx="5894785" cy="981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654" y="0"/>
                      </a:moveTo>
                      <a:lnTo>
                        <a:pt x="5368" y="2602"/>
                      </a:lnTo>
                      <a:lnTo>
                        <a:pt x="233" y="2602"/>
                      </a:lnTo>
                      <a:cubicBezTo>
                        <a:pt x="104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104" y="21600"/>
                        <a:pt x="233" y="21600"/>
                      </a:cubicBezTo>
                      <a:lnTo>
                        <a:pt x="21367" y="21600"/>
                      </a:lnTo>
                      <a:cubicBezTo>
                        <a:pt x="21496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496" y="2602"/>
                        <a:pt x="21367" y="2602"/>
                      </a:cubicBezTo>
                      <a:lnTo>
                        <a:pt x="5942" y="2602"/>
                      </a:lnTo>
                      <a:lnTo>
                        <a:pt x="56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6. Put some contents and save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3870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37875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637506" y="7075735"/>
            <a:ext cx="9729788" cy="1577480"/>
          </a:xfrm>
          <a:prstGeom prst="roundRect">
            <a:avLst>
              <a:gd name="adj" fmla="val 5636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config --global user.name "name"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config --global user.email "email"</a:t>
            </a:r>
          </a:p>
        </p:txBody>
      </p:sp>
      <p:grpSp>
        <p:nvGrpSpPr>
          <p:cNvPr id="331" name="Group 331"/>
          <p:cNvGrpSpPr/>
          <p:nvPr/>
        </p:nvGrpSpPr>
        <p:grpSpPr>
          <a:xfrm>
            <a:off x="2216150" y="1100385"/>
            <a:ext cx="8572500" cy="5613401"/>
            <a:chOff x="0" y="0"/>
            <a:chExt cx="8572500" cy="5613400"/>
          </a:xfrm>
        </p:grpSpPr>
        <p:pic>
          <p:nvPicPr>
            <p:cNvPr id="32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8" name="Shape 328"/>
            <p:cNvSpPr/>
            <p:nvPr/>
          </p:nvSpPr>
          <p:spPr>
            <a:xfrm>
              <a:off x="755625" y="1740693"/>
              <a:ext cx="5139929" cy="1002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46" y="0"/>
                  </a:moveTo>
                  <a:lnTo>
                    <a:pt x="4016" y="2993"/>
                  </a:lnTo>
                  <a:lnTo>
                    <a:pt x="267" y="2993"/>
                  </a:lnTo>
                  <a:cubicBezTo>
                    <a:pt x="119" y="2993"/>
                    <a:pt x="0" y="3605"/>
                    <a:pt x="0" y="4361"/>
                  </a:cubicBezTo>
                  <a:lnTo>
                    <a:pt x="0" y="20232"/>
                  </a:lnTo>
                  <a:cubicBezTo>
                    <a:pt x="0" y="20987"/>
                    <a:pt x="119" y="21600"/>
                    <a:pt x="267" y="21600"/>
                  </a:cubicBezTo>
                  <a:lnTo>
                    <a:pt x="21333" y="21600"/>
                  </a:lnTo>
                  <a:cubicBezTo>
                    <a:pt x="21481" y="21600"/>
                    <a:pt x="21600" y="20987"/>
                    <a:pt x="21600" y="20232"/>
                  </a:cubicBezTo>
                  <a:lnTo>
                    <a:pt x="21600" y="4361"/>
                  </a:lnTo>
                  <a:cubicBezTo>
                    <a:pt x="21600" y="3605"/>
                    <a:pt x="21481" y="2993"/>
                    <a:pt x="21333" y="2993"/>
                  </a:cubicBezTo>
                  <a:lnTo>
                    <a:pt x="4675" y="2993"/>
                  </a:lnTo>
                  <a:lnTo>
                    <a:pt x="434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7. Setup user information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502122" y="1004441"/>
              <a:ext cx="3947915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502122" y="1410841"/>
              <a:ext cx="6179096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0754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1637506" y="6618535"/>
            <a:ext cx="9729788" cy="2553644"/>
          </a:xfrm>
          <a:prstGeom prst="roundRect">
            <a:avLst>
              <a:gd name="adj" fmla="val 3481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cd git-demo 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go to git-demo directory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dir	         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list the files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init		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initialize a repository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112489" y="558800"/>
            <a:ext cx="10833932" cy="5638800"/>
            <a:chOff x="0" y="0"/>
            <a:chExt cx="10833930" cy="5638800"/>
          </a:xfrm>
        </p:grpSpPr>
        <p:pic>
          <p:nvPicPr>
            <p:cNvPr id="33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40" y="0"/>
              <a:ext cx="8585201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Shape 336"/>
            <p:cNvSpPr/>
            <p:nvPr/>
          </p:nvSpPr>
          <p:spPr>
            <a:xfrm>
              <a:off x="2847615" y="820985"/>
              <a:ext cx="3866754" cy="99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5" y="0"/>
                  </a:moveTo>
                  <a:cubicBezTo>
                    <a:pt x="159" y="0"/>
                    <a:pt x="0" y="617"/>
                    <a:pt x="0" y="1377"/>
                  </a:cubicBezTo>
                  <a:lnTo>
                    <a:pt x="0" y="17356"/>
                  </a:lnTo>
                  <a:cubicBezTo>
                    <a:pt x="0" y="18116"/>
                    <a:pt x="159" y="18733"/>
                    <a:pt x="355" y="18733"/>
                  </a:cubicBezTo>
                  <a:lnTo>
                    <a:pt x="7043" y="18733"/>
                  </a:lnTo>
                  <a:lnTo>
                    <a:pt x="7482" y="21600"/>
                  </a:lnTo>
                  <a:lnTo>
                    <a:pt x="7921" y="18733"/>
                  </a:lnTo>
                  <a:lnTo>
                    <a:pt x="21245" y="18733"/>
                  </a:lnTo>
                  <a:cubicBezTo>
                    <a:pt x="21441" y="18733"/>
                    <a:pt x="21600" y="18116"/>
                    <a:pt x="21600" y="17356"/>
                  </a:cubicBezTo>
                  <a:lnTo>
                    <a:pt x="21600" y="1377"/>
                  </a:lnTo>
                  <a:cubicBezTo>
                    <a:pt x="21600" y="617"/>
                    <a:pt x="21441" y="0"/>
                    <a:pt x="21245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8. Go to “git-demo”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4954624" y="1925885"/>
              <a:ext cx="5879307" cy="863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8" y="0"/>
                  </a:moveTo>
                  <a:cubicBezTo>
                    <a:pt x="809" y="0"/>
                    <a:pt x="704" y="711"/>
                    <a:pt x="704" y="1588"/>
                  </a:cubicBezTo>
                  <a:lnTo>
                    <a:pt x="704" y="9480"/>
                  </a:lnTo>
                  <a:lnTo>
                    <a:pt x="0" y="11445"/>
                  </a:lnTo>
                  <a:lnTo>
                    <a:pt x="704" y="13411"/>
                  </a:lnTo>
                  <a:lnTo>
                    <a:pt x="704" y="20012"/>
                  </a:lnTo>
                  <a:cubicBezTo>
                    <a:pt x="704" y="20889"/>
                    <a:pt x="809" y="21600"/>
                    <a:pt x="938" y="21600"/>
                  </a:cubicBezTo>
                  <a:lnTo>
                    <a:pt x="21367" y="21600"/>
                  </a:lnTo>
                  <a:cubicBezTo>
                    <a:pt x="21496" y="21600"/>
                    <a:pt x="21600" y="20889"/>
                    <a:pt x="21600" y="20012"/>
                  </a:cubicBezTo>
                  <a:lnTo>
                    <a:pt x="21600" y="1588"/>
                  </a:lnTo>
                  <a:cubicBezTo>
                    <a:pt x="21600" y="711"/>
                    <a:pt x="21496" y="0"/>
                    <a:pt x="21367" y="0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9. Show the files in “git-demo”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0" y="3627685"/>
              <a:ext cx="5687616" cy="100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0"/>
                  </a:moveTo>
                  <a:cubicBezTo>
                    <a:pt x="108" y="0"/>
                    <a:pt x="0" y="610"/>
                    <a:pt x="0" y="1363"/>
                  </a:cubicBezTo>
                  <a:lnTo>
                    <a:pt x="0" y="17171"/>
                  </a:lnTo>
                  <a:cubicBezTo>
                    <a:pt x="0" y="17924"/>
                    <a:pt x="108" y="18534"/>
                    <a:pt x="241" y="18534"/>
                  </a:cubicBezTo>
                  <a:lnTo>
                    <a:pt x="17787" y="18534"/>
                  </a:lnTo>
                  <a:lnTo>
                    <a:pt x="18085" y="21600"/>
                  </a:lnTo>
                  <a:lnTo>
                    <a:pt x="18384" y="18534"/>
                  </a:lnTo>
                  <a:lnTo>
                    <a:pt x="21359" y="18534"/>
                  </a:lnTo>
                  <a:cubicBezTo>
                    <a:pt x="21492" y="18534"/>
                    <a:pt x="21600" y="17924"/>
                    <a:pt x="21600" y="17171"/>
                  </a:cubicBezTo>
                  <a:lnTo>
                    <a:pt x="21600" y="1363"/>
                  </a:lnTo>
                  <a:cubicBezTo>
                    <a:pt x="21600" y="610"/>
                    <a:pt x="21492" y="0"/>
                    <a:pt x="21359" y="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10. Initialize a Git repository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4396010" y="4670226"/>
              <a:ext cx="1041451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4405883" y="2244526"/>
              <a:ext cx="498178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491483" y="1849487"/>
              <a:ext cx="1362770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7371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50"/>
          <p:cNvGrpSpPr/>
          <p:nvPr/>
        </p:nvGrpSpPr>
        <p:grpSpPr>
          <a:xfrm>
            <a:off x="2203450" y="171450"/>
            <a:ext cx="9276929" cy="5702300"/>
            <a:chOff x="0" y="0"/>
            <a:chExt cx="9276928" cy="5702300"/>
          </a:xfrm>
        </p:grpSpPr>
        <p:pic>
          <p:nvPicPr>
            <p:cNvPr id="34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0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6" name="Shape 346"/>
            <p:cNvSpPr/>
            <p:nvPr/>
          </p:nvSpPr>
          <p:spPr>
            <a:xfrm>
              <a:off x="1047725" y="2859335"/>
              <a:ext cx="6944123" cy="100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" y="0"/>
                  </a:moveTo>
                  <a:cubicBezTo>
                    <a:pt x="88" y="0"/>
                    <a:pt x="0" y="608"/>
                    <a:pt x="0" y="1359"/>
                  </a:cubicBezTo>
                  <a:lnTo>
                    <a:pt x="0" y="17124"/>
                  </a:lnTo>
                  <a:cubicBezTo>
                    <a:pt x="0" y="17874"/>
                    <a:pt x="88" y="18483"/>
                    <a:pt x="198" y="18483"/>
                  </a:cubicBezTo>
                  <a:lnTo>
                    <a:pt x="5049" y="18483"/>
                  </a:lnTo>
                  <a:lnTo>
                    <a:pt x="5294" y="21600"/>
                  </a:lnTo>
                  <a:lnTo>
                    <a:pt x="5538" y="18483"/>
                  </a:lnTo>
                  <a:lnTo>
                    <a:pt x="21402" y="18483"/>
                  </a:lnTo>
                  <a:cubicBezTo>
                    <a:pt x="21512" y="18483"/>
                    <a:pt x="21600" y="17874"/>
                    <a:pt x="21600" y="17124"/>
                  </a:cubicBezTo>
                  <a:lnTo>
                    <a:pt x="21600" y="1359"/>
                  </a:lnTo>
                  <a:cubicBezTo>
                    <a:pt x="21600" y="608"/>
                    <a:pt x="21512" y="0"/>
                    <a:pt x="21402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11. Add HelloGit.txt to staging files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4286225" y="4628604"/>
              <a:ext cx="4990704" cy="94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0" y="0"/>
                  </a:moveTo>
                  <a:lnTo>
                    <a:pt x="898" y="1934"/>
                  </a:lnTo>
                  <a:lnTo>
                    <a:pt x="275" y="1934"/>
                  </a:lnTo>
                  <a:cubicBezTo>
                    <a:pt x="123" y="1934"/>
                    <a:pt x="0" y="2581"/>
                    <a:pt x="0" y="3380"/>
                  </a:cubicBezTo>
                  <a:lnTo>
                    <a:pt x="0" y="20154"/>
                  </a:lnTo>
                  <a:cubicBezTo>
                    <a:pt x="0" y="20953"/>
                    <a:pt x="123" y="21600"/>
                    <a:pt x="275" y="21600"/>
                  </a:cubicBezTo>
                  <a:lnTo>
                    <a:pt x="21325" y="21600"/>
                  </a:lnTo>
                  <a:cubicBezTo>
                    <a:pt x="21477" y="21600"/>
                    <a:pt x="21600" y="20953"/>
                    <a:pt x="21600" y="20154"/>
                  </a:cubicBezTo>
                  <a:lnTo>
                    <a:pt x="21600" y="3380"/>
                  </a:lnTo>
                  <a:cubicBezTo>
                    <a:pt x="21600" y="2581"/>
                    <a:pt x="21477" y="1934"/>
                    <a:pt x="21325" y="1934"/>
                  </a:cubicBezTo>
                  <a:lnTo>
                    <a:pt x="1582" y="193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12. Commit your changes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2406650" y="4308276"/>
              <a:ext cx="2745284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381250" y="3914576"/>
              <a:ext cx="2286000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1" name="Shape 351"/>
          <p:cNvSpPr/>
          <p:nvPr/>
        </p:nvSpPr>
        <p:spPr>
          <a:xfrm>
            <a:off x="1517972" y="6055270"/>
            <a:ext cx="9968856" cy="3462984"/>
          </a:xfrm>
          <a:prstGeom prst="roundRect">
            <a:avLst>
              <a:gd name="adj" fmla="val 256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Add HelloGit.txt to staging files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add HelloGit.txt 	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Commit the changes to the repository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where "version 1" is the commit message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commit -m "version 1"	         	</a:t>
            </a:r>
          </a:p>
        </p:txBody>
      </p:sp>
    </p:spTree>
    <p:extLst>
      <p:ext uri="{BB962C8B-B14F-4D97-AF65-F5344CB8AC3E}">
        <p14:creationId xmlns:p14="http://schemas.microsoft.com/office/powerpoint/2010/main" val="1560462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2"/>
          <p:cNvGrpSpPr/>
          <p:nvPr/>
        </p:nvGrpSpPr>
        <p:grpSpPr>
          <a:xfrm>
            <a:off x="545703" y="1827212"/>
            <a:ext cx="13386197" cy="6099176"/>
            <a:chOff x="0" y="0"/>
            <a:chExt cx="13386196" cy="6099175"/>
          </a:xfrm>
        </p:grpSpPr>
        <p:grpSp>
          <p:nvGrpSpPr>
            <p:cNvPr id="358" name="Group 358"/>
            <p:cNvGrpSpPr/>
            <p:nvPr/>
          </p:nvGrpSpPr>
          <p:grpSpPr>
            <a:xfrm>
              <a:off x="4750196" y="0"/>
              <a:ext cx="8636001" cy="6099175"/>
              <a:chOff x="0" y="0"/>
              <a:chExt cx="8636000" cy="6099175"/>
            </a:xfrm>
          </p:grpSpPr>
          <p:pic>
            <p:nvPicPr>
              <p:cNvPr id="354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0" cy="5676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5" name="Shape 355"/>
              <p:cNvSpPr/>
              <p:nvPr/>
            </p:nvSpPr>
            <p:spPr>
              <a:xfrm>
                <a:off x="253603" y="0"/>
                <a:ext cx="5487194" cy="102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0" y="0"/>
                    </a:moveTo>
                    <a:cubicBezTo>
                      <a:pt x="112" y="0"/>
                      <a:pt x="0" y="597"/>
                      <a:pt x="0" y="1333"/>
                    </a:cubicBezTo>
                    <a:lnTo>
                      <a:pt x="0" y="16794"/>
                    </a:lnTo>
                    <a:cubicBezTo>
                      <a:pt x="0" y="17530"/>
                      <a:pt x="112" y="18126"/>
                      <a:pt x="250" y="18126"/>
                    </a:cubicBezTo>
                    <a:lnTo>
                      <a:pt x="11139" y="18126"/>
                    </a:lnTo>
                    <a:lnTo>
                      <a:pt x="11447" y="21600"/>
                    </a:lnTo>
                    <a:lnTo>
                      <a:pt x="11756" y="18126"/>
                    </a:lnTo>
                    <a:lnTo>
                      <a:pt x="21350" y="18126"/>
                    </a:lnTo>
                    <a:cubicBezTo>
                      <a:pt x="21488" y="18126"/>
                      <a:pt x="21600" y="17530"/>
                      <a:pt x="21600" y="16794"/>
                    </a:cubicBezTo>
                    <a:lnTo>
                      <a:pt x="21600" y="1333"/>
                    </a:lnTo>
                    <a:cubicBezTo>
                      <a:pt x="21600" y="597"/>
                      <a:pt x="21488" y="0"/>
                      <a:pt x="21350" y="0"/>
                    </a:cubicBez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14. Add it and commit again</a:t>
                </a: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2440458" y="1060251"/>
                <a:ext cx="2219773" cy="28277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2440458" y="1466651"/>
                <a:ext cx="2731047" cy="28277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0" y="1220787"/>
              <a:ext cx="6317060" cy="3657601"/>
              <a:chOff x="0" y="0"/>
              <a:chExt cx="6317059" cy="3657600"/>
            </a:xfrm>
          </p:grpSpPr>
          <p:pic>
            <p:nvPicPr>
              <p:cNvPr id="359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1" cy="3657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0" name="Shape 360"/>
              <p:cNvSpPr/>
              <p:nvPr/>
            </p:nvSpPr>
            <p:spPr>
              <a:xfrm>
                <a:off x="0" y="939006"/>
                <a:ext cx="6317060" cy="981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76" y="0"/>
                    </a:moveTo>
                    <a:lnTo>
                      <a:pt x="5009" y="2602"/>
                    </a:lnTo>
                    <a:lnTo>
                      <a:pt x="217" y="2602"/>
                    </a:lnTo>
                    <a:cubicBezTo>
                      <a:pt x="97" y="2602"/>
                      <a:pt x="0" y="3227"/>
                      <a:pt x="0" y="3999"/>
                    </a:cubicBezTo>
                    <a:lnTo>
                      <a:pt x="0" y="20203"/>
                    </a:lnTo>
                    <a:cubicBezTo>
                      <a:pt x="0" y="20975"/>
                      <a:pt x="97" y="21600"/>
                      <a:pt x="217" y="21600"/>
                    </a:cubicBezTo>
                    <a:lnTo>
                      <a:pt x="21383" y="21600"/>
                    </a:lnTo>
                    <a:cubicBezTo>
                      <a:pt x="21503" y="21600"/>
                      <a:pt x="21600" y="20975"/>
                      <a:pt x="21600" y="20203"/>
                    </a:cubicBezTo>
                    <a:lnTo>
                      <a:pt x="21600" y="3999"/>
                    </a:lnTo>
                    <a:cubicBezTo>
                      <a:pt x="21600" y="3227"/>
                      <a:pt x="21503" y="2602"/>
                      <a:pt x="21383" y="2602"/>
                    </a:cubicBezTo>
                    <a:lnTo>
                      <a:pt x="5545" y="2602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13. Make some changes and save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5461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70"/>
          <p:cNvGrpSpPr/>
          <p:nvPr/>
        </p:nvGrpSpPr>
        <p:grpSpPr>
          <a:xfrm>
            <a:off x="2184400" y="625475"/>
            <a:ext cx="8636000" cy="6010275"/>
            <a:chOff x="0" y="0"/>
            <a:chExt cx="8636000" cy="6010275"/>
          </a:xfrm>
        </p:grpSpPr>
        <p:pic>
          <p:nvPicPr>
            <p:cNvPr id="36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384946" y="0"/>
              <a:ext cx="4879183" cy="94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" y="0"/>
                  </a:moveTo>
                  <a:cubicBezTo>
                    <a:pt x="432" y="0"/>
                    <a:pt x="306" y="651"/>
                    <a:pt x="306" y="1455"/>
                  </a:cubicBezTo>
                  <a:lnTo>
                    <a:pt x="306" y="17218"/>
                  </a:lnTo>
                  <a:lnTo>
                    <a:pt x="0" y="21600"/>
                  </a:lnTo>
                  <a:lnTo>
                    <a:pt x="784" y="19782"/>
                  </a:lnTo>
                  <a:lnTo>
                    <a:pt x="21319" y="19782"/>
                  </a:lnTo>
                  <a:cubicBezTo>
                    <a:pt x="21474" y="19782"/>
                    <a:pt x="21600" y="19131"/>
                    <a:pt x="21600" y="18327"/>
                  </a:cubicBezTo>
                  <a:lnTo>
                    <a:pt x="21600" y="1455"/>
                  </a:lnTo>
                  <a:cubicBezTo>
                    <a:pt x="21600" y="651"/>
                    <a:pt x="21474" y="0"/>
                    <a:pt x="21319" y="0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View your versions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2440458" y="941189"/>
              <a:ext cx="901304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78258" y="2363589"/>
              <a:ext cx="4879381" cy="1149053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37616" y="3616325"/>
              <a:ext cx="2605584" cy="35183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447822" y="2449512"/>
            <a:ext cx="1920193" cy="859559"/>
            <a:chOff x="-35652" y="-21704"/>
            <a:chExt cx="1920192" cy="859557"/>
          </a:xfrm>
        </p:grpSpPr>
        <p:pic>
          <p:nvPicPr>
            <p:cNvPr id="378" name="圖片 37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6310" y="562493"/>
              <a:ext cx="818230" cy="275361"/>
            </a:xfrm>
            <a:prstGeom prst="rect">
              <a:avLst/>
            </a:prstGeom>
            <a:effectLst/>
          </p:spPr>
        </p:pic>
        <p:sp>
          <p:nvSpPr>
            <p:cNvPr id="372" name="Shape 372"/>
            <p:cNvSpPr/>
            <p:nvPr/>
          </p:nvSpPr>
          <p:spPr>
            <a:xfrm>
              <a:off x="-35653" y="-21705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3263764" y="4060240"/>
            <a:ext cx="4810663" cy="786869"/>
            <a:chOff x="-115087" y="-25406"/>
            <a:chExt cx="4810661" cy="786868"/>
          </a:xfrm>
        </p:grpSpPr>
        <p:pic>
          <p:nvPicPr>
            <p:cNvPr id="380" name="圖片 37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15088" y="-25407"/>
              <a:ext cx="2073428" cy="596497"/>
            </a:xfrm>
            <a:prstGeom prst="rect">
              <a:avLst/>
            </a:prstGeom>
            <a:effectLst/>
          </p:spPr>
        </p:pic>
        <p:sp>
          <p:nvSpPr>
            <p:cNvPr id="375" name="Shape 375"/>
            <p:cNvSpPr/>
            <p:nvPr/>
          </p:nvSpPr>
          <p:spPr>
            <a:xfrm>
              <a:off x="1932942" y="151861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sp>
        <p:nvSpPr>
          <p:cNvPr id="377" name="Shape 377"/>
          <p:cNvSpPr/>
          <p:nvPr/>
        </p:nvSpPr>
        <p:spPr>
          <a:xfrm>
            <a:off x="1414164" y="7224067"/>
            <a:ext cx="10176472" cy="1684587"/>
          </a:xfrm>
          <a:prstGeom prst="roundRect">
            <a:avLst>
              <a:gd name="adj" fmla="val 527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Show the versions you’ve created so far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log	         	</a:t>
            </a:r>
          </a:p>
        </p:txBody>
      </p:sp>
    </p:spTree>
    <p:extLst>
      <p:ext uri="{BB962C8B-B14F-4D97-AF65-F5344CB8AC3E}">
        <p14:creationId xmlns:p14="http://schemas.microsoft.com/office/powerpoint/2010/main" val="420992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roup 389"/>
          <p:cNvGrpSpPr/>
          <p:nvPr/>
        </p:nvGrpSpPr>
        <p:grpSpPr>
          <a:xfrm>
            <a:off x="1414164" y="949523"/>
            <a:ext cx="10176472" cy="7854554"/>
            <a:chOff x="0" y="0"/>
            <a:chExt cx="10176470" cy="7854553"/>
          </a:xfrm>
        </p:grpSpPr>
        <p:grpSp>
          <p:nvGrpSpPr>
            <p:cNvPr id="387" name="Group 387"/>
            <p:cNvGrpSpPr/>
            <p:nvPr/>
          </p:nvGrpSpPr>
          <p:grpSpPr>
            <a:xfrm>
              <a:off x="789285" y="0"/>
              <a:ext cx="8597901" cy="5613400"/>
              <a:chOff x="0" y="0"/>
              <a:chExt cx="8597900" cy="5613400"/>
            </a:xfrm>
          </p:grpSpPr>
          <p:pic>
            <p:nvPicPr>
              <p:cNvPr id="384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0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5" name="Shape 385"/>
              <p:cNvSpPr/>
              <p:nvPr/>
            </p:nvSpPr>
            <p:spPr>
              <a:xfrm>
                <a:off x="2241153" y="931465"/>
                <a:ext cx="5595938" cy="98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2421408" y="551160"/>
                <a:ext cx="5665094" cy="348457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88" name="Shape 388"/>
            <p:cNvSpPr/>
            <p:nvPr/>
          </p:nvSpPr>
          <p:spPr>
            <a:xfrm>
              <a:off x="0" y="6169967"/>
              <a:ext cx="10176471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a specific version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{version_id}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889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body" idx="14"/>
          </p:nvPr>
        </p:nvSpPr>
        <p:spPr>
          <a:xfrm>
            <a:off x="1054100" y="2057399"/>
            <a:ext cx="6009680" cy="56388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VERSION ID</a:t>
            </a:r>
            <a:r>
              <a:rPr i="1" smtClean="0"/>
              <a:t>!</a:t>
            </a:r>
            <a:endParaRPr i="1"/>
          </a:p>
        </p:txBody>
      </p:sp>
      <p:sp>
        <p:nvSpPr>
          <p:cNvPr id="392" name="Shape 392"/>
          <p:cNvSpPr/>
          <p:nvPr/>
        </p:nvSpPr>
        <p:spPr>
          <a:xfrm>
            <a:off x="5991860" y="7702550"/>
            <a:ext cx="67868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which is 40 characters long…</a:t>
            </a:r>
          </a:p>
        </p:txBody>
      </p:sp>
    </p:spTree>
    <p:extLst>
      <p:ext uri="{BB962C8B-B14F-4D97-AF65-F5344CB8AC3E}">
        <p14:creationId xmlns:p14="http://schemas.microsoft.com/office/powerpoint/2010/main" val="831692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398"/>
          <p:cNvGrpSpPr/>
          <p:nvPr/>
        </p:nvGrpSpPr>
        <p:grpSpPr>
          <a:xfrm>
            <a:off x="1870769" y="1049436"/>
            <a:ext cx="9263262" cy="7654728"/>
            <a:chOff x="0" y="0"/>
            <a:chExt cx="9263260" cy="7654726"/>
          </a:xfrm>
        </p:grpSpPr>
        <p:pic>
          <p:nvPicPr>
            <p:cNvPr id="39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30" y="0"/>
              <a:ext cx="8610601" cy="5626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>
              <a:off x="0" y="5970141"/>
              <a:ext cx="9263261" cy="1684586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Show versions with short version id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 --oneline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4597003" y="1995289"/>
            <a:ext cx="7428310" cy="989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6" y="0"/>
                </a:moveTo>
                <a:lnTo>
                  <a:pt x="1523" y="2747"/>
                </a:lnTo>
                <a:lnTo>
                  <a:pt x="185" y="2747"/>
                </a:lnTo>
                <a:cubicBezTo>
                  <a:pt x="83" y="2747"/>
                  <a:pt x="0" y="3367"/>
                  <a:pt x="0" y="4133"/>
                </a:cubicBezTo>
                <a:lnTo>
                  <a:pt x="0" y="20214"/>
                </a:lnTo>
                <a:cubicBezTo>
                  <a:pt x="0" y="20979"/>
                  <a:pt x="83" y="21600"/>
                  <a:pt x="185" y="21600"/>
                </a:cubicBezTo>
                <a:lnTo>
                  <a:pt x="21415" y="21600"/>
                </a:lnTo>
                <a:cubicBezTo>
                  <a:pt x="21517" y="21600"/>
                  <a:pt x="21600" y="20979"/>
                  <a:pt x="21600" y="20214"/>
                </a:cubicBezTo>
                <a:lnTo>
                  <a:pt x="21600" y="4133"/>
                </a:lnTo>
                <a:cubicBezTo>
                  <a:pt x="21600" y="3367"/>
                  <a:pt x="21517" y="2747"/>
                  <a:pt x="21415" y="2747"/>
                </a:cubicBezTo>
                <a:lnTo>
                  <a:pt x="1848" y="2747"/>
                </a:lnTo>
                <a:lnTo>
                  <a:pt x="1686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15. Show versions with short version ID</a:t>
            </a:r>
          </a:p>
        </p:txBody>
      </p:sp>
      <p:sp>
        <p:nvSpPr>
          <p:cNvPr id="400" name="Shape 400"/>
          <p:cNvSpPr/>
          <p:nvPr/>
        </p:nvSpPr>
        <p:spPr>
          <a:xfrm>
            <a:off x="4624858" y="1602283"/>
            <a:ext cx="1974107" cy="348457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3" name="Group 403"/>
          <p:cNvGrpSpPr/>
          <p:nvPr/>
        </p:nvGrpSpPr>
        <p:grpSpPr>
          <a:xfrm>
            <a:off x="409722" y="1281112"/>
            <a:ext cx="1920193" cy="859559"/>
            <a:chOff x="-35652" y="-21704"/>
            <a:chExt cx="1920192" cy="859557"/>
          </a:xfrm>
        </p:grpSpPr>
        <p:pic>
          <p:nvPicPr>
            <p:cNvPr id="407" name="圖片 40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6310" y="562493"/>
              <a:ext cx="818230" cy="275361"/>
            </a:xfrm>
            <a:prstGeom prst="rect">
              <a:avLst/>
            </a:prstGeom>
            <a:effectLst/>
          </p:spPr>
        </p:pic>
        <p:sp>
          <p:nvSpPr>
            <p:cNvPr id="402" name="Shape 402"/>
            <p:cNvSpPr/>
            <p:nvPr/>
          </p:nvSpPr>
          <p:spPr>
            <a:xfrm>
              <a:off x="-35653" y="-21705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8179169" y="2711889"/>
            <a:ext cx="2107884" cy="1096524"/>
            <a:chOff x="0" y="-29815"/>
            <a:chExt cx="2107882" cy="1096523"/>
          </a:xfrm>
        </p:grpSpPr>
        <p:pic>
          <p:nvPicPr>
            <p:cNvPr id="409" name="圖片 40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29816"/>
              <a:ext cx="235051" cy="512331"/>
            </a:xfrm>
            <a:prstGeom prst="rect">
              <a:avLst/>
            </a:prstGeom>
            <a:effectLst/>
          </p:spPr>
        </p:pic>
        <p:sp>
          <p:nvSpPr>
            <p:cNvPr id="405" name="Shape 405"/>
            <p:cNvSpPr/>
            <p:nvPr/>
          </p:nvSpPr>
          <p:spPr>
            <a:xfrm>
              <a:off x="0" y="457107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3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416"/>
          <p:cNvGrpSpPr/>
          <p:nvPr/>
        </p:nvGrpSpPr>
        <p:grpSpPr>
          <a:xfrm>
            <a:off x="2152650" y="568424"/>
            <a:ext cx="8699500" cy="5689601"/>
            <a:chOff x="0" y="0"/>
            <a:chExt cx="8699500" cy="5689600"/>
          </a:xfrm>
        </p:grpSpPr>
        <p:pic>
          <p:nvPicPr>
            <p:cNvPr id="41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Shape 414"/>
            <p:cNvSpPr/>
            <p:nvPr/>
          </p:nvSpPr>
          <p:spPr>
            <a:xfrm>
              <a:off x="2291953" y="979289"/>
              <a:ext cx="5595938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8" y="0"/>
                  </a:moveTo>
                  <a:lnTo>
                    <a:pt x="2022" y="2747"/>
                  </a:lnTo>
                  <a:lnTo>
                    <a:pt x="245" y="2747"/>
                  </a:lnTo>
                  <a:cubicBezTo>
                    <a:pt x="110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110" y="21600"/>
                    <a:pt x="245" y="21600"/>
                  </a:cubicBezTo>
                  <a:lnTo>
                    <a:pt x="21355" y="21600"/>
                  </a:lnTo>
                  <a:cubicBezTo>
                    <a:pt x="21490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490" y="2747"/>
                    <a:pt x="21355" y="2747"/>
                  </a:cubicBezTo>
                  <a:lnTo>
                    <a:pt x="2453" y="2747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16. Go to a specific version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2472208" y="586283"/>
              <a:ext cx="2420790" cy="348457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7" name="Shape 417"/>
          <p:cNvSpPr/>
          <p:nvPr/>
        </p:nvSpPr>
        <p:spPr>
          <a:xfrm>
            <a:off x="1414164" y="6627663"/>
            <a:ext cx="10176472" cy="2570213"/>
          </a:xfrm>
          <a:prstGeom prst="roundRect">
            <a:avLst>
              <a:gd name="adj" fmla="val 3459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Go to a specific version.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In fact, you only need to type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the first 5 characters.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checkout {short_version_id}</a:t>
            </a:r>
          </a:p>
        </p:txBody>
      </p:sp>
    </p:spTree>
    <p:extLst>
      <p:ext uri="{BB962C8B-B14F-4D97-AF65-F5344CB8AC3E}">
        <p14:creationId xmlns:p14="http://schemas.microsoft.com/office/powerpoint/2010/main" val="1843957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roup 422"/>
          <p:cNvGrpSpPr/>
          <p:nvPr/>
        </p:nvGrpSpPr>
        <p:grpSpPr>
          <a:xfrm>
            <a:off x="-1219200" y="1987550"/>
            <a:ext cx="8590360" cy="5778500"/>
            <a:chOff x="0" y="0"/>
            <a:chExt cx="8590359" cy="5778500"/>
          </a:xfrm>
        </p:grpSpPr>
        <p:pic>
          <p:nvPicPr>
            <p:cNvPr id="42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0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Shape 421"/>
            <p:cNvSpPr/>
            <p:nvPr/>
          </p:nvSpPr>
          <p:spPr>
            <a:xfrm>
              <a:off x="2031603" y="412948"/>
              <a:ext cx="6558757" cy="987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" y="0"/>
                  </a:moveTo>
                  <a:cubicBezTo>
                    <a:pt x="94" y="0"/>
                    <a:pt x="0" y="622"/>
                    <a:pt x="0" y="1389"/>
                  </a:cubicBezTo>
                  <a:lnTo>
                    <a:pt x="0" y="17502"/>
                  </a:lnTo>
                  <a:cubicBezTo>
                    <a:pt x="0" y="18269"/>
                    <a:pt x="94" y="18891"/>
                    <a:pt x="209" y="18891"/>
                  </a:cubicBezTo>
                  <a:lnTo>
                    <a:pt x="2738" y="18891"/>
                  </a:lnTo>
                  <a:lnTo>
                    <a:pt x="2923" y="21600"/>
                  </a:lnTo>
                  <a:lnTo>
                    <a:pt x="3106" y="18891"/>
                  </a:lnTo>
                  <a:lnTo>
                    <a:pt x="21391" y="18891"/>
                  </a:lnTo>
                  <a:cubicBezTo>
                    <a:pt x="21506" y="18891"/>
                    <a:pt x="21600" y="18269"/>
                    <a:pt x="21600" y="17502"/>
                  </a:cubicBezTo>
                  <a:lnTo>
                    <a:pt x="21600" y="1389"/>
                  </a:lnTo>
                  <a:cubicBezTo>
                    <a:pt x="21600" y="622"/>
                    <a:pt x="21506" y="0"/>
                    <a:pt x="21391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17. Close and reopen HelloGit.txt</a:t>
              </a:r>
            </a:p>
          </p:txBody>
        </p:sp>
      </p:grpSp>
      <p:grpSp>
        <p:nvGrpSpPr>
          <p:cNvPr id="425" name="Group 425"/>
          <p:cNvGrpSpPr/>
          <p:nvPr/>
        </p:nvGrpSpPr>
        <p:grpSpPr>
          <a:xfrm>
            <a:off x="7721203" y="3003550"/>
            <a:ext cx="5203429" cy="3746500"/>
            <a:chOff x="0" y="0"/>
            <a:chExt cx="5203428" cy="3746500"/>
          </a:xfrm>
        </p:grpSpPr>
        <p:pic>
          <p:nvPicPr>
            <p:cNvPr id="42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6" y="0"/>
              <a:ext cx="3873501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Shape 424"/>
            <p:cNvSpPr/>
            <p:nvPr/>
          </p:nvSpPr>
          <p:spPr>
            <a:xfrm>
              <a:off x="0" y="1036439"/>
              <a:ext cx="5203429" cy="10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1" y="0"/>
                  </a:moveTo>
                  <a:lnTo>
                    <a:pt x="1951" y="3218"/>
                  </a:lnTo>
                  <a:lnTo>
                    <a:pt x="264" y="3218"/>
                  </a:lnTo>
                  <a:cubicBezTo>
                    <a:pt x="118" y="3218"/>
                    <a:pt x="0" y="3824"/>
                    <a:pt x="0" y="4570"/>
                  </a:cubicBezTo>
                  <a:lnTo>
                    <a:pt x="0" y="20248"/>
                  </a:lnTo>
                  <a:cubicBezTo>
                    <a:pt x="0" y="20995"/>
                    <a:pt x="118" y="21600"/>
                    <a:pt x="264" y="21600"/>
                  </a:cubicBezTo>
                  <a:lnTo>
                    <a:pt x="21336" y="21600"/>
                  </a:lnTo>
                  <a:cubicBezTo>
                    <a:pt x="21482" y="21600"/>
                    <a:pt x="21600" y="20995"/>
                    <a:pt x="21600" y="20248"/>
                  </a:cubicBezTo>
                  <a:lnTo>
                    <a:pt x="21600" y="4570"/>
                  </a:lnTo>
                  <a:cubicBezTo>
                    <a:pt x="21600" y="3824"/>
                    <a:pt x="21482" y="3218"/>
                    <a:pt x="21336" y="3218"/>
                  </a:cubicBezTo>
                  <a:lnTo>
                    <a:pt x="2414" y="3218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18. Back to the version 1</a:t>
              </a:r>
              <a:r>
                <a:rPr i="1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453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784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8"/>
          <p:cNvSpPr/>
          <p:nvPr/>
        </p:nvSpPr>
        <p:spPr>
          <a:xfrm>
            <a:off x="952500" y="260985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26719" indent="-426719" algn="l" defTabSz="560831">
              <a:spcBef>
                <a:spcPts val="4000"/>
              </a:spcBef>
              <a:buSzPct val="75000"/>
              <a:buChar char="•"/>
              <a:defRPr sz="3455"/>
            </a:pPr>
            <a:endParaRPr dirty="0"/>
          </a:p>
        </p:txBody>
      </p:sp>
      <p:sp>
        <p:nvSpPr>
          <p:cNvPr id="4" name="Shape 292"/>
          <p:cNvSpPr txBox="1">
            <a:spLocks/>
          </p:cNvSpPr>
          <p:nvPr/>
        </p:nvSpPr>
        <p:spPr>
          <a:xfrm>
            <a:off x="952500" y="2603500"/>
            <a:ext cx="120523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1800"/>
              </a:spcBef>
              <a:defRPr sz="3239"/>
            </a:pPr>
            <a:r>
              <a:rPr lang="en-US" altLang="zh-TW" sz="3239" dirty="0"/>
              <a:t>Branching steps</a:t>
            </a:r>
          </a:p>
          <a:p>
            <a:pPr lvl="2"/>
            <a:r>
              <a:rPr lang="en-US" altLang="zh-TW" dirty="0" smtClean="0"/>
              <a:t>Creating a new branch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 smtClean="0"/>
          </a:p>
          <a:p>
            <a:pPr lvl="2"/>
            <a:r>
              <a:rPr lang="en-US" altLang="zh-TW" dirty="0" smtClean="0"/>
              <a:t>Checking out the branch</a:t>
            </a:r>
            <a:endParaRPr lang="en-US" altLang="zh-TW" dirty="0"/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/>
          </a:p>
        </p:txBody>
      </p:sp>
      <p:sp>
        <p:nvSpPr>
          <p:cNvPr id="7" name="Shape 390"/>
          <p:cNvSpPr/>
          <p:nvPr/>
        </p:nvSpPr>
        <p:spPr>
          <a:xfrm>
            <a:off x="2741956" y="4762500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>
                <a:solidFill>
                  <a:srgbClr val="0070C0"/>
                </a:solidFill>
              </a:rPr>
              <a:t>git</a:t>
            </a:r>
            <a:r>
              <a:rPr b="1" dirty="0"/>
              <a:t> branch [branch name]</a:t>
            </a:r>
          </a:p>
        </p:txBody>
      </p:sp>
      <p:sp>
        <p:nvSpPr>
          <p:cNvPr id="10" name="Shape 392"/>
          <p:cNvSpPr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checkout [branch name]</a:t>
            </a:r>
          </a:p>
        </p:txBody>
      </p:sp>
      <p:sp>
        <p:nvSpPr>
          <p:cNvPr id="9" name="Shape 175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Try yourself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8"/>
          <p:cNvSpPr/>
          <p:nvPr/>
        </p:nvSpPr>
        <p:spPr>
          <a:xfrm>
            <a:off x="952500" y="260985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26719" indent="-426719" algn="l" defTabSz="560831">
              <a:spcBef>
                <a:spcPts val="4000"/>
              </a:spcBef>
              <a:buSzPct val="75000"/>
              <a:buChar char="•"/>
              <a:defRPr sz="3455"/>
            </a:pPr>
            <a:endParaRPr dirty="0"/>
          </a:p>
        </p:txBody>
      </p:sp>
      <p:sp>
        <p:nvSpPr>
          <p:cNvPr id="4" name="Shape 292"/>
          <p:cNvSpPr txBox="1">
            <a:spLocks/>
          </p:cNvSpPr>
          <p:nvPr/>
        </p:nvSpPr>
        <p:spPr>
          <a:xfrm>
            <a:off x="952500" y="2603500"/>
            <a:ext cx="120523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1800"/>
              </a:spcBef>
              <a:defRPr sz="3239"/>
            </a:pPr>
            <a:r>
              <a:rPr lang="en-US" dirty="0" smtClean="0"/>
              <a:t>Merging steps</a:t>
            </a:r>
          </a:p>
          <a:p>
            <a:pPr lvl="2"/>
            <a:r>
              <a:rPr lang="en-US" altLang="zh-TW" dirty="0"/>
              <a:t>Checking out a branch to merge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 smtClean="0"/>
          </a:p>
          <a:p>
            <a:pPr lvl="2"/>
            <a:r>
              <a:rPr lang="en-US" altLang="zh-TW" dirty="0"/>
              <a:t>Merging another branch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/>
          </a:p>
        </p:txBody>
      </p:sp>
      <p:sp>
        <p:nvSpPr>
          <p:cNvPr id="8" name="Shape 419"/>
          <p:cNvSpPr/>
          <p:nvPr/>
        </p:nvSpPr>
        <p:spPr>
          <a:xfrm>
            <a:off x="2741956" y="4759772"/>
            <a:ext cx="656590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checkout [</a:t>
            </a:r>
            <a:r>
              <a:rPr b="1" dirty="0" smtClean="0"/>
              <a:t>branch</a:t>
            </a:r>
            <a:r>
              <a:rPr lang="en-US" b="1" dirty="0" smtClean="0"/>
              <a:t> 1</a:t>
            </a:r>
            <a:r>
              <a:rPr b="1" dirty="0" smtClean="0"/>
              <a:t> </a:t>
            </a:r>
            <a:r>
              <a:rPr b="1" dirty="0"/>
              <a:t>name]</a:t>
            </a:r>
          </a:p>
        </p:txBody>
      </p:sp>
      <p:sp>
        <p:nvSpPr>
          <p:cNvPr id="9" name="Shape 420"/>
          <p:cNvSpPr/>
          <p:nvPr/>
        </p:nvSpPr>
        <p:spPr>
          <a:xfrm>
            <a:off x="2741956" y="6548213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merge [branch 2 name]</a:t>
            </a:r>
          </a:p>
        </p:txBody>
      </p:sp>
      <p:sp>
        <p:nvSpPr>
          <p:cNvPr id="7" name="Shape 175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Try yourself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93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 smtClean="0"/>
              <a:t>Install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command line tool in your computer.</a:t>
            </a:r>
          </a:p>
          <a:p>
            <a:pPr lvl="1"/>
            <a:r>
              <a:rPr lang="en-US" altLang="zh-TW" dirty="0" smtClean="0"/>
              <a:t>Follow appendix A.</a:t>
            </a:r>
          </a:p>
          <a:p>
            <a:r>
              <a:rPr lang="en-US" altLang="zh-TW" dirty="0" smtClean="0"/>
              <a:t>Follow above steps.</a:t>
            </a:r>
          </a:p>
        </p:txBody>
      </p:sp>
      <p:sp>
        <p:nvSpPr>
          <p:cNvPr id="5" name="Shape 253"/>
          <p:cNvSpPr txBox="1">
            <a:spLocks/>
          </p:cNvSpPr>
          <p:nvPr/>
        </p:nvSpPr>
        <p:spPr>
          <a:xfrm>
            <a:off x="952500" y="698495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Today’s mission (1/2)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434" y="68537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811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</p:spTree>
    <p:extLst>
      <p:ext uri="{BB962C8B-B14F-4D97-AF65-F5344CB8AC3E}">
        <p14:creationId xmlns:p14="http://schemas.microsoft.com/office/powerpoint/2010/main" val="2011323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(1/2)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Repeat 2 and 3.</a:t>
            </a:r>
          </a:p>
        </p:txBody>
      </p:sp>
    </p:spTree>
    <p:extLst>
      <p:ext uri="{BB962C8B-B14F-4D97-AF65-F5344CB8AC3E}">
        <p14:creationId xmlns:p14="http://schemas.microsoft.com/office/powerpoint/2010/main" val="76838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pic>
        <p:nvPicPr>
          <p:cNvPr id="2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41" name="Shape 241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42" name="Shape 242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43" name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613538" y="5486400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Clone</a:t>
            </a:r>
          </a:p>
        </p:txBody>
      </p:sp>
      <p:sp>
        <p:nvSpPr>
          <p:cNvPr id="245" name="Shape 245"/>
          <p:cNvSpPr/>
          <p:nvPr/>
        </p:nvSpPr>
        <p:spPr>
          <a:xfrm>
            <a:off x="8408281" y="5486400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5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92385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9" presetClass="emph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6" dur="indefinite" fill="hold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2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 advAuto="0"/>
      <p:bldP spid="240" grpId="0" animBg="1" advAuto="0"/>
      <p:bldP spid="241" grpId="0" animBg="1" advAuto="0"/>
      <p:bldP spid="243" grpId="0" animBg="1" advAuto="0"/>
      <p:bldP spid="244" grpId="0" animBg="1" advAuto="0"/>
      <p:bldP spid="245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2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51" name="Shape 251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52" name="Shape 252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53" name="Shape 253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5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3468123" y="548640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256" name="Shape 256"/>
          <p:cNvSpPr/>
          <p:nvPr/>
        </p:nvSpPr>
        <p:spPr>
          <a:xfrm>
            <a:off x="3722639" y="6527800"/>
            <a:ext cx="764779" cy="764779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30358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 advAuto="0"/>
      <p:bldP spid="255" grpId="1" animBg="1" advAuto="0"/>
      <p:bldP spid="25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262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6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Shape 261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6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Shape 264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67" name="Shape 267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68" name="Shape 268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69" name="Shape 269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3708153" y="5486400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90103804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 advAuto="0"/>
      <p:bldP spid="271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7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hape 275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78" name="Shape 278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79" name="Shape 279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80" name="Shape 280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 284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8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Shape 283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85" name="Shape 285"/>
          <p:cNvSpPr/>
          <p:nvPr/>
        </p:nvSpPr>
        <p:spPr>
          <a:xfrm>
            <a:off x="8585922" y="5486400"/>
            <a:ext cx="6276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8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Shape 287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6550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739" r="1518"/>
          <a:stretch>
            <a:fillRect/>
          </a:stretch>
        </p:blipFill>
        <p:spPr>
          <a:xfrm>
            <a:off x="527843" y="3761382"/>
            <a:ext cx="11949163" cy="3983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7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hape 275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78" name="Shape 278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79" name="Shape 279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80" name="Shape 280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 284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8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Shape 283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85" name="Shape 285"/>
          <p:cNvSpPr/>
          <p:nvPr/>
        </p:nvSpPr>
        <p:spPr>
          <a:xfrm>
            <a:off x="8585922" y="5486400"/>
            <a:ext cx="6276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8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Shape 287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rPr dirty="0"/>
                <a:t>A</a:t>
              </a:r>
            </a:p>
          </p:txBody>
        </p:sp>
      </p:grpSp>
      <p:sp>
        <p:nvSpPr>
          <p:cNvPr id="18" name="Shape 287"/>
          <p:cNvSpPr/>
          <p:nvPr/>
        </p:nvSpPr>
        <p:spPr>
          <a:xfrm>
            <a:off x="8517381" y="6525033"/>
            <a:ext cx="764780" cy="764779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rPr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2321050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051477" y="3241842"/>
            <a:ext cx="11130547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en-US" dirty="0" smtClean="0"/>
              <a:t>Why Authentication Failed?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64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Collaboration Workflow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</a:t>
            </a:r>
            <a:r>
              <a:rPr dirty="0" smtClean="0"/>
              <a:t>you </a:t>
            </a:r>
            <a:r>
              <a:rPr dirty="0"/>
              <a:t>tried to clone the code template from a </a:t>
            </a:r>
            <a:r>
              <a:rPr dirty="0" smtClean="0"/>
              <a:t>server</a:t>
            </a:r>
            <a:r>
              <a:rPr lang="en-US" dirty="0" smtClean="0"/>
              <a:t> and want to push the modified file</a:t>
            </a:r>
            <a:r>
              <a:rPr dirty="0" smtClean="0"/>
              <a:t>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You will get authentication failed.</a:t>
            </a:r>
            <a:endParaRPr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It’s because </a:t>
            </a:r>
            <a:r>
              <a:rPr dirty="0" smtClean="0"/>
              <a:t>it </a:t>
            </a:r>
            <a:r>
              <a:rPr dirty="0"/>
              <a:t>was a project of </a:t>
            </a:r>
            <a:r>
              <a:rPr lang="en-US" dirty="0" smtClean="0"/>
              <a:t>other</a:t>
            </a:r>
            <a:r>
              <a:rPr dirty="0" smtClean="0"/>
              <a:t>s</a:t>
            </a:r>
            <a:r>
              <a:rPr dirty="0"/>
              <a:t>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rPr dirty="0"/>
              <a:t>So, how can I copy a project from others on a open source platform like Github?</a:t>
            </a:r>
          </a:p>
        </p:txBody>
      </p:sp>
    </p:spTree>
    <p:extLst>
      <p:ext uri="{BB962C8B-B14F-4D97-AF65-F5344CB8AC3E}">
        <p14:creationId xmlns:p14="http://schemas.microsoft.com/office/powerpoint/2010/main" val="1019667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Group 545"/>
          <p:cNvGrpSpPr/>
          <p:nvPr/>
        </p:nvGrpSpPr>
        <p:grpSpPr>
          <a:xfrm>
            <a:off x="2690812" y="3397250"/>
            <a:ext cx="3914776" cy="2959100"/>
            <a:chOff x="0" y="0"/>
            <a:chExt cx="3914775" cy="2959099"/>
          </a:xfrm>
        </p:grpSpPr>
        <p:sp>
          <p:nvSpPr>
            <p:cNvPr id="543" name="Shape 543"/>
            <p:cNvSpPr/>
            <p:nvPr/>
          </p:nvSpPr>
          <p:spPr>
            <a:xfrm>
              <a:off x="0" y="253999"/>
              <a:ext cx="3914776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146519" y="0"/>
              <a:ext cx="245333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9678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48" name="Shape 548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49" name="Connector 549"/>
          <p:cNvCxnSpPr>
            <a:stCxn id="547" idx="0"/>
            <a:endCxn id="548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0" name="Shape 550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51" name="Connector 551"/>
          <p:cNvCxnSpPr>
            <a:stCxn id="550" idx="0"/>
            <a:endCxn id="547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2" name="Shape 552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53" name="Connector 553"/>
          <p:cNvCxnSpPr>
            <a:stCxn id="552" idx="0"/>
            <a:endCxn id="550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4" name="Shape 554"/>
          <p:cNvSpPr/>
          <p:nvPr/>
        </p:nvSpPr>
        <p:spPr>
          <a:xfrm>
            <a:off x="2446337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55" name="Shape 555"/>
          <p:cNvSpPr/>
          <p:nvPr/>
        </p:nvSpPr>
        <p:spPr>
          <a:xfrm>
            <a:off x="5437346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56" name="Shape 556"/>
          <p:cNvSpPr/>
          <p:nvPr/>
        </p:nvSpPr>
        <p:spPr>
          <a:xfrm>
            <a:off x="77995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57" name="Shape 557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58" name="Connector 558"/>
          <p:cNvCxnSpPr>
            <a:stCxn id="552" idx="0"/>
            <a:endCxn id="557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sp>
        <p:nvSpPr>
          <p:cNvPr id="559" name="Shape 559"/>
          <p:cNvSpPr/>
          <p:nvPr/>
        </p:nvSpPr>
        <p:spPr>
          <a:xfrm>
            <a:off x="8659653" y="4216400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60" name="Shape 560"/>
          <p:cNvSpPr/>
          <p:nvPr/>
        </p:nvSpPr>
        <p:spPr>
          <a:xfrm>
            <a:off x="527786" y="1854199"/>
            <a:ext cx="26147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61" name="Shape 561"/>
          <p:cNvSpPr/>
          <p:nvPr/>
        </p:nvSpPr>
        <p:spPr>
          <a:xfrm>
            <a:off x="2930982" y="4565649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</p:spTree>
    <p:extLst>
      <p:ext uri="{BB962C8B-B14F-4D97-AF65-F5344CB8AC3E}">
        <p14:creationId xmlns:p14="http://schemas.microsoft.com/office/powerpoint/2010/main" val="685073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66" name="Shape 566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67" name="Connector 567"/>
          <p:cNvCxnSpPr>
            <a:stCxn id="565" idx="0"/>
            <a:endCxn id="566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68" name="Shape 568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69" name="Connector 569"/>
          <p:cNvCxnSpPr>
            <a:stCxn id="568" idx="0"/>
            <a:endCxn id="565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70" name="Shape 570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71" name="Connector 571"/>
          <p:cNvCxnSpPr>
            <a:stCxn id="570" idx="0"/>
            <a:endCxn id="568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72" name="Shape 572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73" name="Connector 573"/>
          <p:cNvCxnSpPr>
            <a:stCxn id="570" idx="0"/>
            <a:endCxn id="572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grpSp>
        <p:nvGrpSpPr>
          <p:cNvPr id="576" name="Group 576"/>
          <p:cNvGrpSpPr/>
          <p:nvPr/>
        </p:nvGrpSpPr>
        <p:grpSpPr>
          <a:xfrm>
            <a:off x="8224935" y="2178050"/>
            <a:ext cx="2219323" cy="736601"/>
            <a:chOff x="0" y="0"/>
            <a:chExt cx="2219322" cy="736600"/>
          </a:xfrm>
        </p:grpSpPr>
        <p:sp>
          <p:nvSpPr>
            <p:cNvPr id="574" name="Shape 574"/>
            <p:cNvSpPr/>
            <p:nvPr/>
          </p:nvSpPr>
          <p:spPr>
            <a:xfrm>
              <a:off x="-1" y="0"/>
              <a:ext cx="65163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29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80" name="Shape 580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81" name="Connector 581"/>
          <p:cNvCxnSpPr>
            <a:stCxn id="579" idx="0"/>
            <a:endCxn id="580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2" name="Shape 582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83" name="Connector 583"/>
          <p:cNvCxnSpPr>
            <a:stCxn id="582" idx="0"/>
            <a:endCxn id="579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4" name="Shape 584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85" name="Connector 585"/>
          <p:cNvCxnSpPr>
            <a:stCxn id="584" idx="0"/>
            <a:endCxn id="582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6" name="Shape 586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87" name="Connector 587"/>
          <p:cNvCxnSpPr>
            <a:stCxn id="584" idx="0"/>
            <a:endCxn id="586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cxnSp>
        <p:nvCxnSpPr>
          <p:cNvPr id="588" name="Connector 588"/>
          <p:cNvCxnSpPr>
            <a:stCxn id="586" idx="0"/>
            <a:endCxn id="580" idx="0"/>
          </p:cNvCxnSpPr>
          <p:nvPr/>
        </p:nvCxnSpPr>
        <p:spPr>
          <a:xfrm flipH="1">
            <a:off x="1349851" y="3092450"/>
            <a:ext cx="70866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103043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3165951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91" name="Shape 591"/>
          <p:cNvSpPr/>
          <p:nvPr/>
        </p:nvSpPr>
        <p:spPr>
          <a:xfrm>
            <a:off x="803751" y="438150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92" name="Connector 592"/>
          <p:cNvCxnSpPr>
            <a:stCxn id="590" idx="0"/>
            <a:endCxn id="591" idx="0"/>
          </p:cNvCxnSpPr>
          <p:nvPr/>
        </p:nvCxnSpPr>
        <p:spPr>
          <a:xfrm flipH="1" flipV="1">
            <a:off x="1299051" y="487680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3" name="Shape 593"/>
          <p:cNvSpPr/>
          <p:nvPr/>
        </p:nvSpPr>
        <p:spPr>
          <a:xfrm>
            <a:off x="5528151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94" name="Connector 594"/>
          <p:cNvCxnSpPr>
            <a:stCxn id="593" idx="0"/>
            <a:endCxn id="590" idx="0"/>
          </p:cNvCxnSpPr>
          <p:nvPr/>
        </p:nvCxnSpPr>
        <p:spPr>
          <a:xfrm flipH="1">
            <a:off x="3661251" y="764540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5" name="Shape 595"/>
          <p:cNvSpPr/>
          <p:nvPr/>
        </p:nvSpPr>
        <p:spPr>
          <a:xfrm>
            <a:off x="7890350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96" name="Connector 596"/>
          <p:cNvCxnSpPr>
            <a:stCxn id="595" idx="0"/>
            <a:endCxn id="593" idx="0"/>
          </p:cNvCxnSpPr>
          <p:nvPr/>
        </p:nvCxnSpPr>
        <p:spPr>
          <a:xfrm flipH="1">
            <a:off x="6023451" y="764540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7" name="Shape 597"/>
          <p:cNvSpPr/>
          <p:nvPr/>
        </p:nvSpPr>
        <p:spPr>
          <a:xfrm>
            <a:off x="7890350" y="438150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98" name="Connector 598"/>
          <p:cNvCxnSpPr>
            <a:stCxn id="595" idx="0"/>
            <a:endCxn id="597" idx="0"/>
          </p:cNvCxnSpPr>
          <p:nvPr/>
        </p:nvCxnSpPr>
        <p:spPr>
          <a:xfrm flipV="1">
            <a:off x="8385650" y="487680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cxnSp>
        <p:nvCxnSpPr>
          <p:cNvPr id="599" name="Connector 599"/>
          <p:cNvCxnSpPr>
            <a:stCxn id="597" idx="0"/>
            <a:endCxn id="591" idx="0"/>
          </p:cNvCxnSpPr>
          <p:nvPr/>
        </p:nvCxnSpPr>
        <p:spPr>
          <a:xfrm flipH="1">
            <a:off x="1299051" y="4876800"/>
            <a:ext cx="70866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cxnSp>
        <p:nvCxnSpPr>
          <p:cNvPr id="600" name="Connector 600"/>
          <p:cNvCxnSpPr>
            <a:stCxn id="601" idx="0"/>
            <a:endCxn id="597" idx="0"/>
          </p:cNvCxnSpPr>
          <p:nvPr/>
        </p:nvCxnSpPr>
        <p:spPr>
          <a:xfrm flipH="1">
            <a:off x="8385650" y="2108200"/>
            <a:ext cx="2616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601" name="Shape 601"/>
          <p:cNvSpPr/>
          <p:nvPr/>
        </p:nvSpPr>
        <p:spPr>
          <a:xfrm>
            <a:off x="10506550" y="16129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sp>
        <p:nvSpPr>
          <p:cNvPr id="602" name="Shape 602"/>
          <p:cNvSpPr/>
          <p:nvPr/>
        </p:nvSpPr>
        <p:spPr>
          <a:xfrm>
            <a:off x="9496107" y="946150"/>
            <a:ext cx="3011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cxnSp>
        <p:nvCxnSpPr>
          <p:cNvPr id="603" name="Connector 603"/>
          <p:cNvCxnSpPr>
            <a:stCxn id="604" idx="0"/>
            <a:endCxn id="601" idx="0"/>
          </p:cNvCxnSpPr>
          <p:nvPr/>
        </p:nvCxnSpPr>
        <p:spPr>
          <a:xfrm flipH="1">
            <a:off x="11001850" y="2108200"/>
            <a:ext cx="25146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604" name="Shape 604"/>
          <p:cNvSpPr/>
          <p:nvPr/>
        </p:nvSpPr>
        <p:spPr>
          <a:xfrm>
            <a:off x="13021150" y="16129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6486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6960"/>
            </a:lvl1pPr>
          </a:lstStyle>
          <a:p>
            <a:r>
              <a:t>Git Collaboration Workflow</a:t>
            </a:r>
          </a:p>
        </p:txBody>
      </p:sp>
      <p:sp>
        <p:nvSpPr>
          <p:cNvPr id="608" name="Shape 6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Fork</a:t>
            </a:r>
            <a:r>
              <a:rPr dirty="0"/>
              <a:t> a repository to make a copy of it.</a:t>
            </a:r>
          </a:p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Clone</a:t>
            </a:r>
            <a:r>
              <a:rPr dirty="0"/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rPr dirty="0"/>
              <a:t>Do your work and </a:t>
            </a:r>
            <a:r>
              <a:rPr i="1" dirty="0">
                <a:solidFill>
                  <a:schemeClr val="accent5"/>
                </a:solidFill>
              </a:rPr>
              <a:t>commit</a:t>
            </a:r>
            <a:r>
              <a:rPr dirty="0"/>
              <a:t> the changes in your workspace.</a:t>
            </a:r>
          </a:p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Push</a:t>
            </a:r>
            <a:r>
              <a:rPr dirty="0"/>
              <a:t> the repository to the server to synchronize them</a:t>
            </a:r>
            <a:r>
              <a:rPr dirty="0" smtClean="0"/>
              <a:t>.</a:t>
            </a:r>
            <a:endParaRPr lang="en-US" dirty="0" smtClean="0"/>
          </a:p>
          <a:p>
            <a:pPr marL="635000" indent="-635000">
              <a:buSzPct val="100000"/>
              <a:buAutoNum type="arabicPeriod"/>
            </a:pPr>
            <a:r>
              <a:rPr lang="en-US" dirty="0" smtClean="0"/>
              <a:t>Open a </a:t>
            </a:r>
            <a:r>
              <a:rPr lang="en-US" i="1" dirty="0" smtClean="0">
                <a:solidFill>
                  <a:schemeClr val="accent5"/>
                </a:solidFill>
              </a:rPr>
              <a:t>merge request</a:t>
            </a:r>
            <a:r>
              <a:rPr lang="en-US" i="1" dirty="0" smtClean="0"/>
              <a:t> </a:t>
            </a:r>
            <a:r>
              <a:rPr lang="en-US" dirty="0" smtClean="0"/>
              <a:t>to origin </a:t>
            </a:r>
            <a:r>
              <a:rPr lang="en-US" altLang="zh-TW" dirty="0"/>
              <a:t>repository </a:t>
            </a:r>
            <a:r>
              <a:rPr lang="en-US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909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0"/>
          <p:cNvSpPr txBox="1">
            <a:spLocks/>
          </p:cNvSpPr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302260" indent="-302260" defTabSz="397256" hangingPunct="1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git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 clone [</a:t>
            </a: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url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]</a:t>
            </a:r>
          </a:p>
          <a:p>
            <a:pPr marL="906780" lvl="2" indent="-302260" defTabSz="397256" hangingPunct="1">
              <a:spcBef>
                <a:spcPts val="2800"/>
              </a:spcBef>
              <a:defRPr sz="2448"/>
            </a:pPr>
            <a:r>
              <a:rPr lang="en-US" sz="2448" dirty="0" smtClean="0"/>
              <a:t>Clone a repository from remote server</a:t>
            </a:r>
          </a:p>
          <a:p>
            <a:pPr marL="302260" indent="-302260" defTabSz="397256" hangingPunct="1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git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 push [</a:t>
            </a: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url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] [branch-name]</a:t>
            </a:r>
          </a:p>
          <a:p>
            <a:pPr marL="906780" lvl="2" indent="-302260" defTabSz="397256" hangingPunct="1">
              <a:spcBef>
                <a:spcPts val="2800"/>
              </a:spcBef>
              <a:defRPr sz="2448"/>
            </a:pPr>
            <a:r>
              <a:rPr lang="en-US" sz="2448" dirty="0" smtClean="0"/>
              <a:t>Push committed file to remote server</a:t>
            </a:r>
            <a:endParaRPr lang="en-US" sz="2448" dirty="0"/>
          </a:p>
        </p:txBody>
      </p:sp>
      <p:sp>
        <p:nvSpPr>
          <p:cNvPr id="5" name="Shape 299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z="7200" dirty="0" smtClean="0"/>
              <a:t>Basic </a:t>
            </a:r>
            <a:r>
              <a:rPr lang="en-US" sz="7200" dirty="0" err="1" smtClean="0"/>
              <a:t>Git</a:t>
            </a:r>
            <a:r>
              <a:rPr lang="en-US" sz="7200" dirty="0" smtClean="0"/>
              <a:t> Commands (2/2)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51814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7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Thu. 1:00-3:00pm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t>Email (</a:t>
            </a:r>
            <a:r>
              <a:rPr b="1">
                <a:solidFill>
                  <a:srgbClr val="FF2712"/>
                </a:solidFill>
              </a:rPr>
              <a:t>Personal question only</a:t>
            </a:r>
            <a:r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Cheng-Wei Tseng : </a:t>
            </a:r>
            <a:r>
              <a:rPr u="sng">
                <a:solidFill>
                  <a:srgbClr val="317FBE"/>
                </a:solidFill>
                <a:hlinkClick r:id="rId2"/>
              </a:rPr>
              <a:t>cwtseng@datalab.cs.nthu.edu.tw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Tz-Yu Lin : </a:t>
            </a:r>
            <a:r>
              <a:rPr u="sng">
                <a:solidFill>
                  <a:srgbClr val="317FBE"/>
                </a:solidFill>
                <a:hlinkClick r:id="rId3"/>
              </a:rPr>
              <a:t>tylin@datalab.cs.nthu.edu.tw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Rosalie J. Dolor : </a:t>
            </a:r>
            <a:r>
              <a:rPr u="sng">
                <a:solidFill>
                  <a:srgbClr val="317FBE"/>
                </a:solidFill>
                <a:hlinkClick r:id="rId4"/>
              </a:rPr>
              <a:t>rdolor@datalab.cs.nthu.edu.tw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Victor R. Sanchez : </a:t>
            </a:r>
            <a:r>
              <a:rPr u="sng">
                <a:solidFill>
                  <a:srgbClr val="317FBE"/>
                </a:solidFill>
                <a:hlinkClick r:id="rId5"/>
              </a:rPr>
              <a:t>vrsanchez@datalab.cs.nthu.edu.tw</a:t>
            </a:r>
          </a:p>
          <a:p>
            <a:pPr>
              <a:spcBef>
                <a:spcPts val="1500"/>
              </a:spcBef>
              <a:defRPr sz="3400"/>
            </a:pPr>
            <a:r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iLms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6987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Send merge request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>
                <a:solidFill>
                  <a:srgbClr val="262626"/>
                </a:solidFill>
              </a:rPr>
              <a:t>of </a:t>
            </a:r>
            <a:r>
              <a:rPr b="1" dirty="0">
                <a:solidFill>
                  <a:srgbClr val="FF4D41"/>
                </a:solidFill>
              </a:rPr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 dirty="0">
                <a:solidFill>
                  <a:srgbClr val="ECF0F1"/>
                </a:solidFill>
              </a:rPr>
              <a:t>You can access course projects in</a:t>
            </a:r>
            <a:r>
              <a:rPr dirty="0"/>
              <a:t> </a:t>
            </a:r>
            <a:r>
              <a:rPr u="sng" dirty="0">
                <a:solidFill>
                  <a:schemeClr val="bg2"/>
                </a:solidFill>
                <a:hlinkClick r:id="rId2"/>
              </a:rPr>
              <a:t>this group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r="12764" b="94086"/>
          <a:stretch>
            <a:fillRect/>
          </a:stretch>
        </p:blipFill>
        <p:spPr>
          <a:xfrm>
            <a:off x="5308302" y="812800"/>
            <a:ext cx="6379419" cy="480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7315200" y="3444081"/>
            <a:ext cx="2525713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8" y="0"/>
                </a:moveTo>
                <a:lnTo>
                  <a:pt x="3068" y="4326"/>
                </a:lnTo>
                <a:lnTo>
                  <a:pt x="543" y="4326"/>
                </a:lnTo>
                <a:cubicBezTo>
                  <a:pt x="243" y="4326"/>
                  <a:pt x="0" y="5312"/>
                  <a:pt x="0" y="6530"/>
                </a:cubicBezTo>
                <a:lnTo>
                  <a:pt x="0" y="19396"/>
                </a:lnTo>
                <a:cubicBezTo>
                  <a:pt x="0" y="20613"/>
                  <a:pt x="243" y="21600"/>
                  <a:pt x="543" y="21600"/>
                </a:cubicBezTo>
                <a:lnTo>
                  <a:pt x="21057" y="21600"/>
                </a:lnTo>
                <a:cubicBezTo>
                  <a:pt x="21357" y="21600"/>
                  <a:pt x="21600" y="20613"/>
                  <a:pt x="21600" y="19396"/>
                </a:cubicBezTo>
                <a:lnTo>
                  <a:pt x="21600" y="6530"/>
                </a:lnTo>
                <a:cubicBezTo>
                  <a:pt x="21600" y="5312"/>
                  <a:pt x="21357" y="4326"/>
                  <a:pt x="21057" y="4326"/>
                </a:cubicBezTo>
                <a:lnTo>
                  <a:pt x="5247" y="4326"/>
                </a:lnTo>
                <a:lnTo>
                  <a:pt x="415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Click to fork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r="12766" b="94147"/>
          <a:stretch>
            <a:fillRect/>
          </a:stretch>
        </p:blipFill>
        <p:spPr>
          <a:xfrm>
            <a:off x="7066061" y="812800"/>
            <a:ext cx="4634063" cy="475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2349500" y="1234281"/>
            <a:ext cx="7123113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4" y="0"/>
                </a:moveTo>
                <a:lnTo>
                  <a:pt x="1088" y="4326"/>
                </a:lnTo>
                <a:lnTo>
                  <a:pt x="193" y="4326"/>
                </a:lnTo>
                <a:cubicBezTo>
                  <a:pt x="86" y="4326"/>
                  <a:pt x="0" y="5312"/>
                  <a:pt x="0" y="6530"/>
                </a:cubicBezTo>
                <a:lnTo>
                  <a:pt x="0" y="19396"/>
                </a:lnTo>
                <a:cubicBezTo>
                  <a:pt x="0" y="20613"/>
                  <a:pt x="86" y="21600"/>
                  <a:pt x="193" y="21600"/>
                </a:cubicBezTo>
                <a:lnTo>
                  <a:pt x="21407" y="21600"/>
                </a:lnTo>
                <a:cubicBezTo>
                  <a:pt x="21514" y="21600"/>
                  <a:pt x="21600" y="20613"/>
                  <a:pt x="21600" y="19396"/>
                </a:cubicBezTo>
                <a:lnTo>
                  <a:pt x="21600" y="6530"/>
                </a:lnTo>
                <a:cubicBezTo>
                  <a:pt x="21600" y="5312"/>
                  <a:pt x="21514" y="4326"/>
                  <a:pt x="21407" y="4326"/>
                </a:cubicBezTo>
                <a:lnTo>
                  <a:pt x="1861" y="4326"/>
                </a:lnTo>
                <a:lnTo>
                  <a:pt x="147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Check if this repository is under your account</a:t>
            </a:r>
          </a:p>
        </p:txBody>
      </p:sp>
      <p:sp>
        <p:nvSpPr>
          <p:cNvPr id="179" name="Shape 179"/>
          <p:cNvSpPr/>
          <p:nvPr/>
        </p:nvSpPr>
        <p:spPr>
          <a:xfrm>
            <a:off x="10031759" y="1770459"/>
            <a:ext cx="2755504" cy="632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4" y="0"/>
                </a:moveTo>
                <a:lnTo>
                  <a:pt x="18498" y="4597"/>
                </a:lnTo>
                <a:lnTo>
                  <a:pt x="498" y="4597"/>
                </a:lnTo>
                <a:cubicBezTo>
                  <a:pt x="223" y="4597"/>
                  <a:pt x="0" y="5568"/>
                  <a:pt x="0" y="6766"/>
                </a:cubicBezTo>
                <a:lnTo>
                  <a:pt x="0" y="19431"/>
                </a:lnTo>
                <a:cubicBezTo>
                  <a:pt x="0" y="20629"/>
                  <a:pt x="223" y="21600"/>
                  <a:pt x="498" y="21600"/>
                </a:cubicBezTo>
                <a:lnTo>
                  <a:pt x="21102" y="21600"/>
                </a:lnTo>
                <a:cubicBezTo>
                  <a:pt x="21377" y="21600"/>
                  <a:pt x="21600" y="20629"/>
                  <a:pt x="21600" y="19431"/>
                </a:cubicBezTo>
                <a:lnTo>
                  <a:pt x="21600" y="6766"/>
                </a:lnTo>
                <a:cubicBezTo>
                  <a:pt x="21600" y="5568"/>
                  <a:pt x="21377" y="4597"/>
                  <a:pt x="21102" y="4597"/>
                </a:cubicBezTo>
                <a:lnTo>
                  <a:pt x="20489" y="4597"/>
                </a:lnTo>
                <a:lnTo>
                  <a:pt x="1949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Go to Settings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animBg="1" advAuto="0"/>
      <p:bldP spid="179" grpId="2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4191000" y="3352800"/>
            <a:ext cx="3673872" cy="654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3" y="0"/>
                </a:moveTo>
                <a:cubicBezTo>
                  <a:pt x="167" y="0"/>
                  <a:pt x="0" y="938"/>
                  <a:pt x="0" y="2096"/>
                </a:cubicBezTo>
                <a:lnTo>
                  <a:pt x="0" y="14330"/>
                </a:lnTo>
                <a:cubicBezTo>
                  <a:pt x="0" y="15488"/>
                  <a:pt x="167" y="16426"/>
                  <a:pt x="373" y="16426"/>
                </a:cubicBezTo>
                <a:lnTo>
                  <a:pt x="1937" y="16426"/>
                </a:lnTo>
                <a:lnTo>
                  <a:pt x="2686" y="21600"/>
                </a:lnTo>
                <a:lnTo>
                  <a:pt x="3432" y="16426"/>
                </a:lnTo>
                <a:lnTo>
                  <a:pt x="21227" y="16426"/>
                </a:lnTo>
                <a:cubicBezTo>
                  <a:pt x="21433" y="16426"/>
                  <a:pt x="21600" y="15488"/>
                  <a:pt x="21600" y="14330"/>
                </a:cubicBezTo>
                <a:lnTo>
                  <a:pt x="21600" y="2096"/>
                </a:lnTo>
                <a:cubicBezTo>
                  <a:pt x="21600" y="938"/>
                  <a:pt x="21433" y="0"/>
                  <a:pt x="21227" y="0"/>
                </a:cubicBezTo>
                <a:lnTo>
                  <a:pt x="373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Set project to private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2451100" y="7518400"/>
            <a:ext cx="5003007" cy="654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" y="0"/>
                </a:moveTo>
                <a:cubicBezTo>
                  <a:pt x="123" y="0"/>
                  <a:pt x="0" y="938"/>
                  <a:pt x="0" y="2096"/>
                </a:cubicBezTo>
                <a:lnTo>
                  <a:pt x="0" y="14330"/>
                </a:lnTo>
                <a:cubicBezTo>
                  <a:pt x="0" y="15488"/>
                  <a:pt x="123" y="16426"/>
                  <a:pt x="274" y="16426"/>
                </a:cubicBezTo>
                <a:lnTo>
                  <a:pt x="1422" y="16426"/>
                </a:lnTo>
                <a:lnTo>
                  <a:pt x="1972" y="21600"/>
                </a:lnTo>
                <a:lnTo>
                  <a:pt x="2521" y="16426"/>
                </a:lnTo>
                <a:lnTo>
                  <a:pt x="21326" y="16426"/>
                </a:lnTo>
                <a:cubicBezTo>
                  <a:pt x="21477" y="16426"/>
                  <a:pt x="21600" y="15488"/>
                  <a:pt x="21600" y="14330"/>
                </a:cubicBezTo>
                <a:lnTo>
                  <a:pt x="21600" y="2096"/>
                </a:lnTo>
                <a:cubicBezTo>
                  <a:pt x="21600" y="938"/>
                  <a:pt x="21477" y="0"/>
                  <a:pt x="21326" y="0"/>
                </a:cubicBezTo>
                <a:lnTo>
                  <a:pt x="27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Scroll down and save changes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2259359" y="4346971"/>
            <a:ext cx="2755504" cy="608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12" y="0"/>
                </a:moveTo>
                <a:lnTo>
                  <a:pt x="17316" y="3931"/>
                </a:lnTo>
                <a:lnTo>
                  <a:pt x="498" y="3931"/>
                </a:lnTo>
                <a:cubicBezTo>
                  <a:pt x="223" y="3931"/>
                  <a:pt x="0" y="4940"/>
                  <a:pt x="0" y="6186"/>
                </a:cubicBezTo>
                <a:lnTo>
                  <a:pt x="0" y="19346"/>
                </a:lnTo>
                <a:cubicBezTo>
                  <a:pt x="0" y="20591"/>
                  <a:pt x="223" y="21600"/>
                  <a:pt x="498" y="21600"/>
                </a:cubicBezTo>
                <a:lnTo>
                  <a:pt x="21102" y="21600"/>
                </a:lnTo>
                <a:cubicBezTo>
                  <a:pt x="21377" y="21600"/>
                  <a:pt x="21600" y="20591"/>
                  <a:pt x="21600" y="19346"/>
                </a:cubicBezTo>
                <a:lnTo>
                  <a:pt x="21600" y="6186"/>
                </a:lnTo>
                <a:cubicBezTo>
                  <a:pt x="21600" y="4940"/>
                  <a:pt x="21377" y="3931"/>
                  <a:pt x="21102" y="3931"/>
                </a:cubicBezTo>
                <a:lnTo>
                  <a:pt x="19307" y="3931"/>
                </a:lnTo>
                <a:lnTo>
                  <a:pt x="18312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1. Choose HTTP</a:t>
            </a:r>
          </a:p>
        </p:txBody>
      </p:sp>
      <p:sp>
        <p:nvSpPr>
          <p:cNvPr id="196" name="Shape 196"/>
          <p:cNvSpPr/>
          <p:nvPr/>
        </p:nvSpPr>
        <p:spPr>
          <a:xfrm>
            <a:off x="8152159" y="3238500"/>
            <a:ext cx="2755504" cy="62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8" y="0"/>
                </a:moveTo>
                <a:cubicBezTo>
                  <a:pt x="223" y="0"/>
                  <a:pt x="0" y="989"/>
                  <a:pt x="0" y="2208"/>
                </a:cubicBezTo>
                <a:lnTo>
                  <a:pt x="0" y="15099"/>
                </a:lnTo>
                <a:cubicBezTo>
                  <a:pt x="0" y="16319"/>
                  <a:pt x="223" y="17308"/>
                  <a:pt x="498" y="17308"/>
                </a:cubicBezTo>
                <a:lnTo>
                  <a:pt x="1808" y="17308"/>
                </a:lnTo>
                <a:lnTo>
                  <a:pt x="2800" y="21600"/>
                </a:lnTo>
                <a:lnTo>
                  <a:pt x="3792" y="17308"/>
                </a:lnTo>
                <a:lnTo>
                  <a:pt x="21102" y="17308"/>
                </a:lnTo>
                <a:cubicBezTo>
                  <a:pt x="21377" y="17308"/>
                  <a:pt x="21600" y="16319"/>
                  <a:pt x="21600" y="15099"/>
                </a:cubicBezTo>
                <a:lnTo>
                  <a:pt x="21600" y="2208"/>
                </a:lnTo>
                <a:cubicBezTo>
                  <a:pt x="21600" y="989"/>
                  <a:pt x="21377" y="0"/>
                  <a:pt x="21102" y="0"/>
                </a:cubicBezTo>
                <a:lnTo>
                  <a:pt x="49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Copy the link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6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6500" y="3695699"/>
            <a:ext cx="11099800" cy="2159000"/>
          </a:xfrm>
        </p:spPr>
        <p:txBody>
          <a:bodyPr/>
          <a:lstStyle/>
          <a:p>
            <a:r>
              <a:rPr kumimoji="1" lang="en-US" altLang="zh-TW" dirty="0" smtClean="0"/>
              <a:t>If I have Question?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2"/>
            <a:ext cx="13004800" cy="50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4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You use Windows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69146"/>
            <a:ext cx="7420388" cy="52080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75" y="5215467"/>
            <a:ext cx="5189625" cy="28617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4"/>
            <a:ext cx="1524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9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67059" y="190500"/>
            <a:ext cx="5199858" cy="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4" y="0"/>
                </a:moveTo>
                <a:cubicBezTo>
                  <a:pt x="118" y="0"/>
                  <a:pt x="0" y="946"/>
                  <a:pt x="0" y="2114"/>
                </a:cubicBezTo>
                <a:lnTo>
                  <a:pt x="0" y="14453"/>
                </a:lnTo>
                <a:cubicBezTo>
                  <a:pt x="0" y="15620"/>
                  <a:pt x="118" y="16567"/>
                  <a:pt x="264" y="16567"/>
                </a:cubicBezTo>
                <a:lnTo>
                  <a:pt x="818" y="16567"/>
                </a:lnTo>
                <a:lnTo>
                  <a:pt x="1345" y="21600"/>
                </a:lnTo>
                <a:lnTo>
                  <a:pt x="1871" y="16567"/>
                </a:lnTo>
                <a:lnTo>
                  <a:pt x="21336" y="16567"/>
                </a:lnTo>
                <a:cubicBezTo>
                  <a:pt x="21482" y="16567"/>
                  <a:pt x="21600" y="15620"/>
                  <a:pt x="21600" y="14453"/>
                </a:cubicBezTo>
                <a:lnTo>
                  <a:pt x="21600" y="2114"/>
                </a:lnTo>
                <a:cubicBezTo>
                  <a:pt x="21600" y="946"/>
                  <a:pt x="21482" y="0"/>
                  <a:pt x="21336" y="0"/>
                </a:cubicBezTo>
                <a:lnTo>
                  <a:pt x="26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Create a folder to put your repos</a:t>
            </a:r>
          </a:p>
        </p:txBody>
      </p:sp>
      <p:sp>
        <p:nvSpPr>
          <p:cNvPr id="201" name="Shape 201"/>
          <p:cNvSpPr/>
          <p:nvPr/>
        </p:nvSpPr>
        <p:spPr>
          <a:xfrm>
            <a:off x="5370859" y="1117600"/>
            <a:ext cx="3772695" cy="63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6" y="0"/>
                </a:moveTo>
                <a:lnTo>
                  <a:pt x="1141" y="4734"/>
                </a:lnTo>
                <a:lnTo>
                  <a:pt x="364" y="4734"/>
                </a:lnTo>
                <a:cubicBezTo>
                  <a:pt x="163" y="4734"/>
                  <a:pt x="0" y="5698"/>
                  <a:pt x="0" y="6886"/>
                </a:cubicBezTo>
                <a:lnTo>
                  <a:pt x="0" y="19448"/>
                </a:lnTo>
                <a:cubicBezTo>
                  <a:pt x="0" y="20637"/>
                  <a:pt x="163" y="21600"/>
                  <a:pt x="364" y="21600"/>
                </a:cubicBezTo>
                <a:lnTo>
                  <a:pt x="21236" y="21600"/>
                </a:lnTo>
                <a:cubicBezTo>
                  <a:pt x="21437" y="21600"/>
                  <a:pt x="21600" y="20637"/>
                  <a:pt x="21600" y="19448"/>
                </a:cubicBezTo>
                <a:lnTo>
                  <a:pt x="21600" y="6886"/>
                </a:lnTo>
                <a:cubicBezTo>
                  <a:pt x="21600" y="5698"/>
                  <a:pt x="21437" y="4734"/>
                  <a:pt x="21236" y="4734"/>
                </a:cubicBezTo>
                <a:lnTo>
                  <a:pt x="2593" y="4734"/>
                </a:lnTo>
                <a:lnTo>
                  <a:pt x="1866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Type "git clone {URL}"</a:t>
            </a:r>
          </a:p>
        </p:txBody>
      </p:sp>
      <p:sp>
        <p:nvSpPr>
          <p:cNvPr id="202" name="Shape 202"/>
          <p:cNvSpPr/>
          <p:nvPr/>
        </p:nvSpPr>
        <p:spPr>
          <a:xfrm>
            <a:off x="1497359" y="2336800"/>
            <a:ext cx="6113067" cy="63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1" y="0"/>
                </a:moveTo>
                <a:lnTo>
                  <a:pt x="704" y="4734"/>
                </a:lnTo>
                <a:lnTo>
                  <a:pt x="224" y="4734"/>
                </a:lnTo>
                <a:cubicBezTo>
                  <a:pt x="100" y="4734"/>
                  <a:pt x="0" y="5698"/>
                  <a:pt x="0" y="6886"/>
                </a:cubicBezTo>
                <a:lnTo>
                  <a:pt x="0" y="19448"/>
                </a:lnTo>
                <a:cubicBezTo>
                  <a:pt x="0" y="20637"/>
                  <a:pt x="100" y="21600"/>
                  <a:pt x="224" y="21600"/>
                </a:cubicBezTo>
                <a:lnTo>
                  <a:pt x="21376" y="21600"/>
                </a:lnTo>
                <a:cubicBezTo>
                  <a:pt x="21500" y="21600"/>
                  <a:pt x="21600" y="20637"/>
                  <a:pt x="21600" y="19448"/>
                </a:cubicBezTo>
                <a:lnTo>
                  <a:pt x="21600" y="6886"/>
                </a:lnTo>
                <a:cubicBezTo>
                  <a:pt x="21600" y="5698"/>
                  <a:pt x="21500" y="4734"/>
                  <a:pt x="21376" y="4734"/>
                </a:cubicBezTo>
                <a:lnTo>
                  <a:pt x="1600" y="4734"/>
                </a:lnTo>
                <a:lnTo>
                  <a:pt x="1151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The repo has been successfully cloned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2" animBg="1" advAuto="0"/>
      <p:bldP spid="202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6010622" y="863600"/>
            <a:ext cx="3337323" cy="49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9" y="0"/>
                </a:moveTo>
                <a:cubicBezTo>
                  <a:pt x="1222" y="0"/>
                  <a:pt x="1038" y="1234"/>
                  <a:pt x="1038" y="2756"/>
                </a:cubicBezTo>
                <a:lnTo>
                  <a:pt x="1038" y="5719"/>
                </a:lnTo>
                <a:lnTo>
                  <a:pt x="0" y="11231"/>
                </a:lnTo>
                <a:lnTo>
                  <a:pt x="1038" y="16743"/>
                </a:lnTo>
                <a:lnTo>
                  <a:pt x="1038" y="18844"/>
                </a:lnTo>
                <a:cubicBezTo>
                  <a:pt x="1038" y="20366"/>
                  <a:pt x="1222" y="21600"/>
                  <a:pt x="1449" y="21600"/>
                </a:cubicBezTo>
                <a:lnTo>
                  <a:pt x="21189" y="21600"/>
                </a:lnTo>
                <a:cubicBezTo>
                  <a:pt x="21416" y="21600"/>
                  <a:pt x="21600" y="20366"/>
                  <a:pt x="21600" y="18844"/>
                </a:cubicBezTo>
                <a:lnTo>
                  <a:pt x="21600" y="2756"/>
                </a:lnTo>
                <a:cubicBezTo>
                  <a:pt x="21600" y="1234"/>
                  <a:pt x="21416" y="0"/>
                  <a:pt x="21189" y="0"/>
                </a:cubicBezTo>
                <a:lnTo>
                  <a:pt x="1449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-A means all files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994076" y="1485900"/>
            <a:ext cx="5153820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0" y="0"/>
                </a:moveTo>
                <a:lnTo>
                  <a:pt x="888" y="5381"/>
                </a:lnTo>
                <a:lnTo>
                  <a:pt x="266" y="5381"/>
                </a:lnTo>
                <a:cubicBezTo>
                  <a:pt x="119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19" y="21600"/>
                  <a:pt x="266" y="21600"/>
                </a:cubicBezTo>
                <a:lnTo>
                  <a:pt x="21334" y="21600"/>
                </a:lnTo>
                <a:cubicBezTo>
                  <a:pt x="21481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81" y="5381"/>
                  <a:pt x="21334" y="5381"/>
                </a:cubicBezTo>
                <a:lnTo>
                  <a:pt x="1954" y="5381"/>
                </a:lnTo>
                <a:lnTo>
                  <a:pt x="142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Check if your file is added to git</a:t>
            </a:r>
          </a:p>
        </p:txBody>
      </p:sp>
      <p:sp>
        <p:nvSpPr>
          <p:cNvPr id="212" name="Shape 212"/>
          <p:cNvSpPr/>
          <p:nvPr/>
        </p:nvSpPr>
        <p:spPr>
          <a:xfrm>
            <a:off x="5747295" y="2984500"/>
            <a:ext cx="3863976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5" y="0"/>
                </a:moveTo>
                <a:lnTo>
                  <a:pt x="1185" y="5381"/>
                </a:lnTo>
                <a:lnTo>
                  <a:pt x="355" y="5381"/>
                </a:lnTo>
                <a:cubicBezTo>
                  <a:pt x="159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59" y="21600"/>
                  <a:pt x="355" y="21600"/>
                </a:cubicBezTo>
                <a:lnTo>
                  <a:pt x="21245" y="21600"/>
                </a:lnTo>
                <a:cubicBezTo>
                  <a:pt x="21441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41" y="5381"/>
                  <a:pt x="21245" y="5381"/>
                </a:cubicBezTo>
                <a:lnTo>
                  <a:pt x="2607" y="5381"/>
                </a:lnTo>
                <a:lnTo>
                  <a:pt x="1895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Commit your changes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1" grpId="2" animBg="1" advAuto="0"/>
      <p:bldP spid="212" grpId="3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6311798" y="1608302"/>
            <a:ext cx="6236495" cy="216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3" y="0"/>
                </a:moveTo>
                <a:cubicBezTo>
                  <a:pt x="1481" y="0"/>
                  <a:pt x="1383" y="284"/>
                  <a:pt x="1383" y="634"/>
                </a:cubicBezTo>
                <a:lnTo>
                  <a:pt x="1383" y="8200"/>
                </a:lnTo>
                <a:lnTo>
                  <a:pt x="0" y="10513"/>
                </a:lnTo>
                <a:lnTo>
                  <a:pt x="1383" y="12825"/>
                </a:lnTo>
                <a:lnTo>
                  <a:pt x="1383" y="20966"/>
                </a:lnTo>
                <a:cubicBezTo>
                  <a:pt x="1383" y="21316"/>
                  <a:pt x="1481" y="21600"/>
                  <a:pt x="1603" y="21600"/>
                </a:cubicBezTo>
                <a:lnTo>
                  <a:pt x="21380" y="21600"/>
                </a:lnTo>
                <a:cubicBezTo>
                  <a:pt x="21502" y="21600"/>
                  <a:pt x="21600" y="21316"/>
                  <a:pt x="21600" y="20966"/>
                </a:cubicBezTo>
                <a:lnTo>
                  <a:pt x="21600" y="634"/>
                </a:lnTo>
                <a:cubicBezTo>
                  <a:pt x="21600" y="284"/>
                  <a:pt x="21502" y="0"/>
                  <a:pt x="21380" y="0"/>
                </a:cubicBezTo>
                <a:lnTo>
                  <a:pt x="1603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smtClean="0"/>
              <a:t>If </a:t>
            </a:r>
            <a:r>
              <a:rPr dirty="0"/>
              <a:t>you see these message, </a:t>
            </a:r>
            <a:r>
              <a:rPr dirty="0" smtClean="0"/>
              <a:t>type</a:t>
            </a:r>
            <a:r>
              <a:rPr lang="en-US" dirty="0" smtClean="0"/>
              <a:t>	</a:t>
            </a:r>
            <a:endParaRPr dirty="0"/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err="1" smtClean="0"/>
              <a:t>git</a:t>
            </a:r>
            <a:r>
              <a:rPr dirty="0" smtClean="0"/>
              <a:t> </a:t>
            </a:r>
            <a:r>
              <a:rPr dirty="0"/>
              <a:t>config --global user.name "{name}"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err="1" smtClean="0"/>
              <a:t>git</a:t>
            </a:r>
            <a:r>
              <a:rPr dirty="0" smtClean="0"/>
              <a:t> </a:t>
            </a:r>
            <a:r>
              <a:rPr dirty="0"/>
              <a:t>config --global user.email "{email}" 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smtClean="0"/>
              <a:t>{</a:t>
            </a:r>
            <a:r>
              <a:rPr dirty="0"/>
              <a:t>email} is the email you use on gitlab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Send merge request of </a:t>
            </a:r>
            <a:r>
              <a:rPr b="1" dirty="0"/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5150"/>
          <a:stretch>
            <a:fillRect/>
          </a:stretch>
        </p:blipFill>
        <p:spPr>
          <a:xfrm>
            <a:off x="0" y="837753"/>
            <a:ext cx="13004800" cy="770934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971976" y="1041400"/>
            <a:ext cx="4710114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" y="0"/>
                </a:moveTo>
                <a:lnTo>
                  <a:pt x="972" y="5381"/>
                </a:lnTo>
                <a:lnTo>
                  <a:pt x="291" y="5381"/>
                </a:lnTo>
                <a:cubicBezTo>
                  <a:pt x="130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30" y="21600"/>
                  <a:pt x="291" y="21600"/>
                </a:cubicBezTo>
                <a:lnTo>
                  <a:pt x="21309" y="21600"/>
                </a:lnTo>
                <a:cubicBezTo>
                  <a:pt x="21470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70" y="5381"/>
                  <a:pt x="21309" y="5381"/>
                </a:cubicBezTo>
                <a:lnTo>
                  <a:pt x="2139" y="5381"/>
                </a:lnTo>
                <a:lnTo>
                  <a:pt x="155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Type "git push -u origin master"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rPr dirty="0"/>
              <a:t>Send merge request of </a:t>
            </a:r>
            <a:r>
              <a:rPr b="1" dirty="0">
                <a:solidFill>
                  <a:srgbClr val="E24E35"/>
                </a:solidFill>
              </a:rPr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1984722" y="4318000"/>
            <a:ext cx="4064001" cy="49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" y="0"/>
                </a:moveTo>
                <a:cubicBezTo>
                  <a:pt x="1003" y="0"/>
                  <a:pt x="852" y="1234"/>
                  <a:pt x="852" y="2756"/>
                </a:cubicBezTo>
                <a:lnTo>
                  <a:pt x="852" y="5719"/>
                </a:lnTo>
                <a:lnTo>
                  <a:pt x="0" y="11231"/>
                </a:lnTo>
                <a:lnTo>
                  <a:pt x="852" y="16743"/>
                </a:lnTo>
                <a:lnTo>
                  <a:pt x="852" y="18844"/>
                </a:lnTo>
                <a:cubicBezTo>
                  <a:pt x="852" y="20366"/>
                  <a:pt x="1003" y="21600"/>
                  <a:pt x="1190" y="21600"/>
                </a:cubicBezTo>
                <a:lnTo>
                  <a:pt x="21262" y="21600"/>
                </a:lnTo>
                <a:cubicBezTo>
                  <a:pt x="21449" y="21600"/>
                  <a:pt x="21600" y="20366"/>
                  <a:pt x="21600" y="18844"/>
                </a:cubicBezTo>
                <a:lnTo>
                  <a:pt x="21600" y="2756"/>
                </a:lnTo>
                <a:cubicBezTo>
                  <a:pt x="21600" y="1234"/>
                  <a:pt x="21449" y="0"/>
                  <a:pt x="21262" y="0"/>
                </a:cubicBezTo>
                <a:lnTo>
                  <a:pt x="119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Click Merge Requests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9218761" y="1789509"/>
            <a:ext cx="3509963" cy="67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0" y="0"/>
                </a:moveTo>
                <a:lnTo>
                  <a:pt x="18496" y="5714"/>
                </a:lnTo>
                <a:lnTo>
                  <a:pt x="391" y="5714"/>
                </a:lnTo>
                <a:cubicBezTo>
                  <a:pt x="175" y="5714"/>
                  <a:pt x="0" y="6621"/>
                  <a:pt x="0" y="7741"/>
                </a:cubicBezTo>
                <a:lnTo>
                  <a:pt x="0" y="19573"/>
                </a:lnTo>
                <a:cubicBezTo>
                  <a:pt x="0" y="20692"/>
                  <a:pt x="175" y="21600"/>
                  <a:pt x="391" y="21600"/>
                </a:cubicBezTo>
                <a:lnTo>
                  <a:pt x="21209" y="21600"/>
                </a:lnTo>
                <a:cubicBezTo>
                  <a:pt x="21425" y="21600"/>
                  <a:pt x="21600" y="20692"/>
                  <a:pt x="21600" y="19573"/>
                </a:cubicBezTo>
                <a:lnTo>
                  <a:pt x="21600" y="7741"/>
                </a:lnTo>
                <a:cubicBezTo>
                  <a:pt x="21600" y="6621"/>
                  <a:pt x="21425" y="5714"/>
                  <a:pt x="21209" y="5714"/>
                </a:cubicBezTo>
                <a:lnTo>
                  <a:pt x="20061" y="5714"/>
                </a:lnTo>
                <a:lnTo>
                  <a:pt x="1928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New merge request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I have Question?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Always Google first ! </a:t>
            </a:r>
          </a:p>
          <a:p>
            <a:pPr lvl="1"/>
            <a:r>
              <a:rPr kumimoji="1" lang="en-US" altLang="zh-TW" dirty="0" smtClean="0"/>
              <a:t>Learn how to google is important.</a:t>
            </a:r>
          </a:p>
          <a:p>
            <a:r>
              <a:rPr kumimoji="1" lang="en-US" altLang="zh-TW" dirty="0" smtClean="0"/>
              <a:t>If you try your best but still can’t catch it.</a:t>
            </a:r>
          </a:p>
          <a:p>
            <a:pPr lvl="1"/>
            <a:r>
              <a:rPr kumimoji="1" lang="en-US" altLang="zh-TW" dirty="0" smtClean="0"/>
              <a:t>Feel free to ask us on </a:t>
            </a:r>
            <a:r>
              <a:rPr kumimoji="1" lang="en-US" altLang="zh-TW" dirty="0" err="1" smtClean="0"/>
              <a:t>iLMS</a:t>
            </a:r>
            <a:r>
              <a:rPr kumimoji="1" lang="en-US" altLang="zh-TW" dirty="0" smtClean="0"/>
              <a:t> or office hour.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32" y="5793317"/>
            <a:ext cx="587586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4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3592661" y="1092200"/>
            <a:ext cx="3710782" cy="137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" y="0"/>
                </a:moveTo>
                <a:cubicBezTo>
                  <a:pt x="165" y="0"/>
                  <a:pt x="0" y="446"/>
                  <a:pt x="0" y="995"/>
                </a:cubicBezTo>
                <a:lnTo>
                  <a:pt x="0" y="18377"/>
                </a:lnTo>
                <a:cubicBezTo>
                  <a:pt x="0" y="18927"/>
                  <a:pt x="165" y="19373"/>
                  <a:pt x="370" y="19373"/>
                </a:cubicBezTo>
                <a:lnTo>
                  <a:pt x="10645" y="19373"/>
                </a:lnTo>
                <a:lnTo>
                  <a:pt x="11384" y="21600"/>
                </a:lnTo>
                <a:lnTo>
                  <a:pt x="12124" y="19373"/>
                </a:lnTo>
                <a:lnTo>
                  <a:pt x="21230" y="19373"/>
                </a:lnTo>
                <a:cubicBezTo>
                  <a:pt x="21435" y="19373"/>
                  <a:pt x="21600" y="18927"/>
                  <a:pt x="21600" y="18377"/>
                </a:cubicBezTo>
                <a:lnTo>
                  <a:pt x="21600" y="995"/>
                </a:lnTo>
                <a:cubicBezTo>
                  <a:pt x="21600" y="44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Choose the branch you pushed in your repo</a:t>
            </a:r>
          </a:p>
        </p:txBody>
      </p:sp>
      <p:sp>
        <p:nvSpPr>
          <p:cNvPr id="242" name="Shape 242"/>
          <p:cNvSpPr/>
          <p:nvPr/>
        </p:nvSpPr>
        <p:spPr>
          <a:xfrm>
            <a:off x="9079061" y="1092200"/>
            <a:ext cx="3423048" cy="137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" y="0"/>
                </a:moveTo>
                <a:cubicBezTo>
                  <a:pt x="179" y="0"/>
                  <a:pt x="0" y="446"/>
                  <a:pt x="0" y="995"/>
                </a:cubicBezTo>
                <a:lnTo>
                  <a:pt x="0" y="18377"/>
                </a:lnTo>
                <a:cubicBezTo>
                  <a:pt x="0" y="18927"/>
                  <a:pt x="179" y="19373"/>
                  <a:pt x="401" y="19373"/>
                </a:cubicBezTo>
                <a:lnTo>
                  <a:pt x="9724" y="19373"/>
                </a:lnTo>
                <a:lnTo>
                  <a:pt x="10526" y="21600"/>
                </a:lnTo>
                <a:lnTo>
                  <a:pt x="11327" y="19373"/>
                </a:lnTo>
                <a:lnTo>
                  <a:pt x="21199" y="19373"/>
                </a:lnTo>
                <a:cubicBezTo>
                  <a:pt x="21421" y="19373"/>
                  <a:pt x="21600" y="18927"/>
                  <a:pt x="21600" y="18377"/>
                </a:cubicBezTo>
                <a:lnTo>
                  <a:pt x="21600" y="995"/>
                </a:lnTo>
                <a:cubicBezTo>
                  <a:pt x="21600" y="446"/>
                  <a:pt x="21421" y="0"/>
                  <a:pt x="21199" y="0"/>
                </a:cubicBezTo>
                <a:lnTo>
                  <a:pt x="401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Choose the branch named after your ID</a:t>
            </a:r>
          </a:p>
        </p:txBody>
      </p:sp>
      <p:sp>
        <p:nvSpPr>
          <p:cNvPr id="243" name="Shape 243"/>
          <p:cNvSpPr/>
          <p:nvPr/>
        </p:nvSpPr>
        <p:spPr>
          <a:xfrm>
            <a:off x="2286000" y="1803400"/>
            <a:ext cx="1044575" cy="402134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7668964" y="1803400"/>
            <a:ext cx="1044576" cy="402134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475061" y="4185046"/>
            <a:ext cx="3520679" cy="66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48" y="0"/>
                </a:moveTo>
                <a:lnTo>
                  <a:pt x="2669" y="5158"/>
                </a:lnTo>
                <a:lnTo>
                  <a:pt x="390" y="5158"/>
                </a:lnTo>
                <a:cubicBezTo>
                  <a:pt x="174" y="5158"/>
                  <a:pt x="0" y="6084"/>
                  <a:pt x="0" y="7226"/>
                </a:cubicBezTo>
                <a:lnTo>
                  <a:pt x="0" y="19532"/>
                </a:lnTo>
                <a:cubicBezTo>
                  <a:pt x="0" y="20674"/>
                  <a:pt x="174" y="21600"/>
                  <a:pt x="390" y="21600"/>
                </a:cubicBezTo>
                <a:lnTo>
                  <a:pt x="21210" y="21600"/>
                </a:lnTo>
                <a:cubicBezTo>
                  <a:pt x="21426" y="21600"/>
                  <a:pt x="21600" y="20674"/>
                  <a:pt x="21600" y="19532"/>
                </a:cubicBezTo>
                <a:lnTo>
                  <a:pt x="21600" y="7226"/>
                </a:lnTo>
                <a:cubicBezTo>
                  <a:pt x="21600" y="6084"/>
                  <a:pt x="21426" y="5158"/>
                  <a:pt x="21210" y="5158"/>
                </a:cubicBezTo>
                <a:lnTo>
                  <a:pt x="4227" y="5158"/>
                </a:lnTo>
                <a:lnTo>
                  <a:pt x="344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Compare branches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2" grpId="2" animBg="1" advAuto="0"/>
      <p:bldP spid="245" grpId="3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963739" y="6515100"/>
            <a:ext cx="4389438" cy="926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" y="0"/>
                </a:moveTo>
                <a:cubicBezTo>
                  <a:pt x="1020" y="0"/>
                  <a:pt x="861" y="752"/>
                  <a:pt x="861" y="1675"/>
                </a:cubicBezTo>
                <a:lnTo>
                  <a:pt x="861" y="7792"/>
                </a:lnTo>
                <a:lnTo>
                  <a:pt x="0" y="11133"/>
                </a:lnTo>
                <a:lnTo>
                  <a:pt x="861" y="14483"/>
                </a:lnTo>
                <a:lnTo>
                  <a:pt x="861" y="19925"/>
                </a:lnTo>
                <a:cubicBezTo>
                  <a:pt x="861" y="20848"/>
                  <a:pt x="1020" y="21600"/>
                  <a:pt x="1215" y="21600"/>
                </a:cubicBezTo>
                <a:lnTo>
                  <a:pt x="21248" y="21600"/>
                </a:lnTo>
                <a:cubicBezTo>
                  <a:pt x="21443" y="21600"/>
                  <a:pt x="21600" y="20848"/>
                  <a:pt x="21600" y="19925"/>
                </a:cubicBezTo>
                <a:lnTo>
                  <a:pt x="21600" y="1675"/>
                </a:lnTo>
                <a:cubicBezTo>
                  <a:pt x="21600" y="752"/>
                  <a:pt x="21443" y="0"/>
                  <a:pt x="21248" y="0"/>
                </a:cubicBezTo>
                <a:lnTo>
                  <a:pt x="1215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 smtClean="0"/>
              <a:t> </a:t>
            </a:r>
            <a:r>
              <a:rPr dirty="0" smtClean="0"/>
              <a:t>7</a:t>
            </a:r>
            <a:r>
              <a:rPr dirty="0"/>
              <a:t>. If everything is OK, 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 smtClean="0"/>
              <a:t> </a:t>
            </a:r>
            <a:r>
              <a:rPr dirty="0" smtClean="0"/>
              <a:t>submit </a:t>
            </a:r>
            <a:r>
              <a:rPr dirty="0"/>
              <a:t>your merge request</a:t>
            </a:r>
          </a:p>
        </p:txBody>
      </p:sp>
      <p:sp>
        <p:nvSpPr>
          <p:cNvPr id="250" name="Shape 250"/>
          <p:cNvSpPr/>
          <p:nvPr/>
        </p:nvSpPr>
        <p:spPr>
          <a:xfrm>
            <a:off x="4062561" y="1532929"/>
            <a:ext cx="4638676" cy="79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50" y="0"/>
                  <a:pt x="0" y="871"/>
                  <a:pt x="0" y="1940"/>
                </a:cubicBezTo>
                <a:lnTo>
                  <a:pt x="0" y="16326"/>
                </a:lnTo>
                <a:cubicBezTo>
                  <a:pt x="0" y="17395"/>
                  <a:pt x="150" y="18255"/>
                  <a:pt x="334" y="18255"/>
                </a:cubicBezTo>
                <a:lnTo>
                  <a:pt x="1076" y="18255"/>
                </a:lnTo>
                <a:lnTo>
                  <a:pt x="1743" y="21600"/>
                </a:lnTo>
                <a:lnTo>
                  <a:pt x="2410" y="18255"/>
                </a:lnTo>
                <a:lnTo>
                  <a:pt x="21266" y="18255"/>
                </a:lnTo>
                <a:cubicBezTo>
                  <a:pt x="21450" y="18255"/>
                  <a:pt x="21600" y="17395"/>
                  <a:pt x="21600" y="16326"/>
                </a:cubicBezTo>
                <a:lnTo>
                  <a:pt x="21600" y="1940"/>
                </a:lnTo>
                <a:cubicBezTo>
                  <a:pt x="21600" y="871"/>
                  <a:pt x="21450" y="0"/>
                  <a:pt x="21266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6. </a:t>
            </a:r>
            <a:r>
              <a:rPr dirty="0"/>
              <a:t>Set title to "{ID} Submission"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2" animBg="1" advAuto="0"/>
      <p:bldP spid="250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Notice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37" r="4818"/>
          <a:stretch/>
        </p:blipFill>
        <p:spPr>
          <a:xfrm>
            <a:off x="0" y="1524000"/>
            <a:ext cx="12217400" cy="78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1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2"/>
            <a:ext cx="13004800" cy="71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9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1"/>
            <a:ext cx="13004800" cy="68085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1331607"/>
            <a:ext cx="9944100" cy="70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3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881"/>
            <a:ext cx="13004800" cy="649783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8686800" y="3318933"/>
            <a:ext cx="1676400" cy="812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673977" y="2499572"/>
            <a:ext cx="18979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FF0000"/>
                </a:solidFill>
              </a:rPr>
              <a:t>Here!!!!!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694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8241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Tools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/>
          <a:p>
            <a:r>
              <a:rPr dirty="0"/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GitKraken</a:t>
            </a:r>
          </a:p>
          <a:p>
            <a:r>
              <a:rPr dirty="0"/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Webstorm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4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</a:pPr>
            <a:r>
              <a:rPr b="1" u="sng" dirty="0"/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rPr dirty="0"/>
              <a:t>Late submission will </a:t>
            </a:r>
            <a:r>
              <a:rPr b="1" dirty="0">
                <a:solidFill>
                  <a:srgbClr val="FF2712"/>
                </a:solidFill>
              </a:rPr>
              <a:t>not</a:t>
            </a:r>
            <a:r>
              <a:rPr dirty="0"/>
              <a:t> be accepted.</a:t>
            </a:r>
          </a:p>
          <a:p>
            <a:pPr>
              <a:spcBef>
                <a:spcPts val="3000"/>
              </a:spcBef>
            </a:pPr>
            <a:r>
              <a:rPr dirty="0"/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If we find you copy someone’s code, you will get </a:t>
            </a:r>
            <a:r>
              <a:rPr b="1" dirty="0">
                <a:solidFill>
                  <a:srgbClr val="FF2712"/>
                </a:solidFill>
              </a:rPr>
              <a:t>0 point</a:t>
            </a:r>
            <a:r>
              <a:rPr b="1" dirty="0"/>
              <a:t> </a:t>
            </a:r>
            <a:r>
              <a:rPr dirty="0"/>
              <a:t>for that lab.</a:t>
            </a:r>
          </a:p>
          <a:p>
            <a:pPr>
              <a:spcBef>
                <a:spcPts val="3000"/>
              </a:spcBef>
            </a:pPr>
            <a:r>
              <a:rPr dirty="0"/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 smtClean="0"/>
              <a:t>Submi</a:t>
            </a:r>
            <a:r>
              <a:rPr lang="en-US" dirty="0" smtClean="0"/>
              <a:t>ssion</a:t>
            </a:r>
            <a:r>
              <a:rPr dirty="0" smtClean="0"/>
              <a:t> </a:t>
            </a:r>
            <a:r>
              <a:rPr dirty="0"/>
              <a:t>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 smtClean="0"/>
              <a:t>Submi</a:t>
            </a:r>
            <a:r>
              <a:rPr lang="en-US" dirty="0" smtClean="0"/>
              <a:t>ssion</a:t>
            </a:r>
            <a:r>
              <a:rPr dirty="0" smtClean="0"/>
              <a:t> </a:t>
            </a:r>
            <a:r>
              <a:rPr dirty="0"/>
              <a:t>before </a:t>
            </a:r>
            <a:r>
              <a:rPr b="1" dirty="0">
                <a:solidFill>
                  <a:srgbClr val="FF2712"/>
                </a:solidFill>
              </a:rPr>
              <a:t>11:59pm</a:t>
            </a:r>
            <a:r>
              <a:rPr dirty="0"/>
              <a:t> gets 60% score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1"/>
            <a:ext cx="13004800" cy="622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53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/>
              <a:t>Learn </a:t>
            </a:r>
            <a:r>
              <a:rPr lang="en-US" altLang="zh-TW" dirty="0" err="1"/>
              <a:t>Git</a:t>
            </a:r>
            <a:r>
              <a:rPr lang="en-US" altLang="zh-TW" dirty="0"/>
              <a:t> branching (interactive)</a:t>
            </a:r>
          </a:p>
          <a:p>
            <a:pPr lvl="1"/>
            <a:r>
              <a:rPr lang="en-US" altLang="zh-TW" u="sng" dirty="0">
                <a:hlinkClick r:id="rId2"/>
              </a:rPr>
              <a:t>http://pcottle.github.io/learnGitBranching/</a:t>
            </a:r>
          </a:p>
          <a:p>
            <a:r>
              <a:rPr lang="en-US" altLang="zh-TW" dirty="0"/>
              <a:t>Pro </a:t>
            </a:r>
            <a:r>
              <a:rPr lang="en-US" altLang="zh-TW" dirty="0" err="1"/>
              <a:t>Git</a:t>
            </a:r>
            <a:endParaRPr lang="en-US" altLang="zh-TW" dirty="0"/>
          </a:p>
          <a:p>
            <a:pPr lvl="1"/>
            <a:r>
              <a:rPr lang="en-US" altLang="zh-TW" u="sng" dirty="0">
                <a:hlinkClick r:id="rId3"/>
              </a:rPr>
              <a:t>http://git-scm.com/book/</a:t>
            </a:r>
          </a:p>
          <a:p>
            <a:r>
              <a:rPr lang="zh-TW" altLang="en-US" dirty="0"/>
              <a:t>寫給大家的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  <a:p>
            <a:pPr lvl="1"/>
            <a:r>
              <a:rPr lang="en-US" altLang="zh-TW" u="sng" dirty="0">
                <a:hlinkClick r:id="rId4"/>
              </a:rPr>
              <a:t>http://www.slideshare.net/littlebtc/git-5528339</a:t>
            </a:r>
          </a:p>
        </p:txBody>
      </p:sp>
    </p:spTree>
    <p:extLst>
      <p:ext uri="{BB962C8B-B14F-4D97-AF65-F5344CB8AC3E}">
        <p14:creationId xmlns:p14="http://schemas.microsoft.com/office/powerpoint/2010/main" val="558550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3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Today’s </a:t>
            </a:r>
            <a:r>
              <a:rPr lang="en-US" dirty="0" smtClean="0"/>
              <a:t>mission</a:t>
            </a:r>
            <a:endParaRPr lang="en-US" dirty="0"/>
          </a:p>
        </p:txBody>
      </p:sp>
      <p:sp>
        <p:nvSpPr>
          <p:cNvPr id="7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/>
              <a:t>Install </a:t>
            </a:r>
            <a:r>
              <a:rPr lang="en-US" altLang="zh-TW" dirty="0" err="1"/>
              <a:t>Git</a:t>
            </a:r>
            <a:r>
              <a:rPr lang="en-US" altLang="zh-TW" dirty="0"/>
              <a:t> command line tool in your computer.</a:t>
            </a:r>
          </a:p>
          <a:p>
            <a:pPr lvl="1"/>
            <a:r>
              <a:rPr lang="en-US" altLang="zh-TW" dirty="0"/>
              <a:t>Follow appendix A</a:t>
            </a:r>
            <a:r>
              <a:rPr lang="en-US" altLang="zh-TW" dirty="0" smtClean="0"/>
              <a:t>.</a:t>
            </a:r>
            <a:endParaRPr lang="en-US" altLang="zh-TW" dirty="0" smtClean="0"/>
          </a:p>
          <a:p>
            <a:r>
              <a:rPr lang="en-US" altLang="zh-TW" dirty="0" smtClean="0"/>
              <a:t>Try </a:t>
            </a:r>
            <a:r>
              <a:rPr lang="en-US" altLang="zh-TW" dirty="0" smtClean="0"/>
              <a:t>to submit in </a:t>
            </a:r>
            <a:r>
              <a:rPr lang="en-US" altLang="zh-TW" dirty="0" err="1" smtClean="0"/>
              <a:t>GitLab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No score but very important! </a:t>
            </a:r>
          </a:p>
        </p:txBody>
      </p:sp>
    </p:spTree>
    <p:extLst>
      <p:ext uri="{BB962C8B-B14F-4D97-AF65-F5344CB8AC3E}">
        <p14:creationId xmlns:p14="http://schemas.microsoft.com/office/powerpoint/2010/main" val="969300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1971</Words>
  <Application>Microsoft Macintosh PowerPoint</Application>
  <PresentationFormat>自訂</PresentationFormat>
  <Paragraphs>431</Paragraphs>
  <Slides>95</Slides>
  <Notes>2</Notes>
  <HiddenSlides>1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10" baseType="lpstr"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Zapf Dingbats</vt:lpstr>
      <vt:lpstr>나눔손글씨 펜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 (1/2)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cp:lastModifiedBy>Microsoft Office 使用者</cp:lastModifiedBy>
  <cp:revision>35</cp:revision>
  <cp:lastPrinted>2017-02-19T16:54:24Z</cp:lastPrinted>
  <dcterms:modified xsi:type="dcterms:W3CDTF">2017-02-21T06:18:39Z</dcterms:modified>
</cp:coreProperties>
</file>